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777" r:id="rId2"/>
  </p:sldMasterIdLst>
  <p:notesMasterIdLst>
    <p:notesMasterId r:id="rId37"/>
  </p:notesMasterIdLst>
  <p:handoutMasterIdLst>
    <p:handoutMasterId r:id="rId38"/>
  </p:handoutMasterIdLst>
  <p:sldIdLst>
    <p:sldId id="256" r:id="rId3"/>
    <p:sldId id="692" r:id="rId4"/>
    <p:sldId id="687" r:id="rId5"/>
    <p:sldId id="689" r:id="rId6"/>
    <p:sldId id="688" r:id="rId7"/>
    <p:sldId id="673" r:id="rId8"/>
    <p:sldId id="437" r:id="rId9"/>
    <p:sldId id="530" r:id="rId10"/>
    <p:sldId id="531" r:id="rId11"/>
    <p:sldId id="532" r:id="rId12"/>
    <p:sldId id="646" r:id="rId13"/>
    <p:sldId id="678" r:id="rId14"/>
    <p:sldId id="679" r:id="rId15"/>
    <p:sldId id="680" r:id="rId16"/>
    <p:sldId id="681" r:id="rId17"/>
    <p:sldId id="739" r:id="rId18"/>
    <p:sldId id="846" r:id="rId19"/>
    <p:sldId id="742" r:id="rId20"/>
    <p:sldId id="743" r:id="rId21"/>
    <p:sldId id="744" r:id="rId22"/>
    <p:sldId id="745" r:id="rId23"/>
    <p:sldId id="747" r:id="rId24"/>
    <p:sldId id="748" r:id="rId25"/>
    <p:sldId id="754" r:id="rId26"/>
    <p:sldId id="760" r:id="rId27"/>
    <p:sldId id="761" r:id="rId28"/>
    <p:sldId id="763" r:id="rId29"/>
    <p:sldId id="764" r:id="rId30"/>
    <p:sldId id="766" r:id="rId31"/>
    <p:sldId id="767" r:id="rId32"/>
    <p:sldId id="769" r:id="rId33"/>
    <p:sldId id="844" r:id="rId34"/>
    <p:sldId id="770" r:id="rId35"/>
    <p:sldId id="737" r:id="rId36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Garamond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Garamond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Garamond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Garamond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Garamond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23B"/>
    <a:srgbClr val="00B050"/>
    <a:srgbClr val="3366FF"/>
    <a:srgbClr val="FF7C80"/>
    <a:srgbClr val="0099CC"/>
    <a:srgbClr val="FFFF66"/>
    <a:srgbClr val="8FB0D7"/>
    <a:srgbClr val="889FDE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45" autoAdjust="0"/>
    <p:restoredTop sz="94707" autoAdjust="0"/>
  </p:normalViewPr>
  <p:slideViewPr>
    <p:cSldViewPr snapToGrid="0">
      <p:cViewPr varScale="1">
        <p:scale>
          <a:sx n="110" d="100"/>
          <a:sy n="110" d="100"/>
        </p:scale>
        <p:origin x="138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39" d="100"/>
          <a:sy n="39" d="100"/>
        </p:scale>
        <p:origin x="-1566" y="-10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372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07" tIns="45754" rIns="91507" bIns="45754" numCol="1" anchor="t" anchorCtr="0" compatLnSpc="1">
            <a:prstTxWarp prst="textNoShape">
              <a:avLst/>
            </a:prstTxWarp>
          </a:bodyPr>
          <a:lstStyle>
            <a:lvl1pPr defTabSz="915583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437" y="0"/>
            <a:ext cx="3038372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07" tIns="45754" rIns="91507" bIns="45754" numCol="1" anchor="t" anchorCtr="0" compatLnSpc="1">
            <a:prstTxWarp prst="textNoShape">
              <a:avLst/>
            </a:prstTxWarp>
          </a:bodyPr>
          <a:lstStyle>
            <a:lvl1pPr algn="r" defTabSz="915583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88"/>
            <a:ext cx="3038372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07" tIns="45754" rIns="91507" bIns="45754" numCol="1" anchor="b" anchorCtr="0" compatLnSpc="1">
            <a:prstTxWarp prst="textNoShape">
              <a:avLst/>
            </a:prstTxWarp>
          </a:bodyPr>
          <a:lstStyle>
            <a:lvl1pPr defTabSz="915583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437" y="8829988"/>
            <a:ext cx="3038372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07" tIns="45754" rIns="91507" bIns="45754" numCol="1" anchor="b" anchorCtr="0" compatLnSpc="1">
            <a:prstTxWarp prst="textNoShape">
              <a:avLst/>
            </a:prstTxWarp>
          </a:bodyPr>
          <a:lstStyle>
            <a:lvl1pPr algn="r" defTabSz="915583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FFB41F32-A07B-4FDF-AC14-AC4D07F5A8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4967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372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5" tIns="46622" rIns="93245" bIns="46622" numCol="1" anchor="t" anchorCtr="0" compatLnSpc="1">
            <a:prstTxWarp prst="textNoShape">
              <a:avLst/>
            </a:prstTxWarp>
          </a:bodyPr>
          <a:lstStyle>
            <a:lvl1pPr defTabSz="933098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437" y="0"/>
            <a:ext cx="3038372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5" tIns="46622" rIns="93245" bIns="46622" numCol="1" anchor="t" anchorCtr="0" compatLnSpc="1">
            <a:prstTxWarp prst="textNoShape">
              <a:avLst/>
            </a:prstTxWarp>
          </a:bodyPr>
          <a:lstStyle>
            <a:lvl1pPr algn="r" defTabSz="933098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696913"/>
            <a:ext cx="4648200" cy="3487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7383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5" tIns="46622" rIns="93245" bIns="466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Click to edit Master text styles</a:t>
            </a:r>
          </a:p>
          <a:p>
            <a:pPr lvl="1"/>
            <a:r>
              <a:rPr lang="ru-RU" noProof="0"/>
              <a:t>Second level</a:t>
            </a:r>
          </a:p>
          <a:p>
            <a:pPr lvl="2"/>
            <a:r>
              <a:rPr lang="ru-RU" noProof="0"/>
              <a:t>Third level</a:t>
            </a:r>
          </a:p>
          <a:p>
            <a:pPr lvl="3"/>
            <a:r>
              <a:rPr lang="ru-RU" noProof="0"/>
              <a:t>Fourth level</a:t>
            </a:r>
          </a:p>
          <a:p>
            <a:pPr lvl="4"/>
            <a:r>
              <a:rPr lang="ru-RU" noProof="0"/>
              <a:t>Fifth level</a:t>
            </a: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88"/>
            <a:ext cx="3038372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5" tIns="46622" rIns="93245" bIns="46622" numCol="1" anchor="b" anchorCtr="0" compatLnSpc="1">
            <a:prstTxWarp prst="textNoShape">
              <a:avLst/>
            </a:prstTxWarp>
          </a:bodyPr>
          <a:lstStyle>
            <a:lvl1pPr defTabSz="933098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437" y="8829988"/>
            <a:ext cx="3038372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5" tIns="46622" rIns="93245" bIns="46622" numCol="1" anchor="b" anchorCtr="0" compatLnSpc="1">
            <a:prstTxWarp prst="textNoShape">
              <a:avLst/>
            </a:prstTxWarp>
          </a:bodyPr>
          <a:lstStyle>
            <a:lvl1pPr algn="r" defTabSz="933098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AEF30237-0934-475A-984C-E5BD2C5ED7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632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8CE55-5E9F-4A15-B038-BD2C7BA14ECE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22110-A55D-4290-83B4-FED4C805526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22110-A55D-4290-83B4-FED4C805526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2" descr="fsu_1851"/>
          <p:cNvPicPr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8967" y="0"/>
            <a:ext cx="925033" cy="924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1150" y="269875"/>
            <a:ext cx="2025650" cy="5521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025" y="269875"/>
            <a:ext cx="5927725" cy="5521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25" y="269875"/>
            <a:ext cx="3200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143000"/>
            <a:ext cx="39624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1143000"/>
            <a:ext cx="39624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24400" y="3543300"/>
            <a:ext cx="39624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81025" y="269875"/>
            <a:ext cx="8105775" cy="5521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fsu_1851"/>
          <p:cNvPicPr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8967" y="0"/>
            <a:ext cx="925033" cy="924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35557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fsu_185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0419" y="0"/>
            <a:ext cx="1023581" cy="102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4661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3165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39624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39624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8195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3179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025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2" descr="fsu_1851"/>
          <p:cNvPicPr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8967" y="0"/>
            <a:ext cx="925033" cy="924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190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344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6895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30713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1150" y="269875"/>
            <a:ext cx="2025650" cy="5521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025" y="269875"/>
            <a:ext cx="5927725" cy="5521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066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25" y="269875"/>
            <a:ext cx="3200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143000"/>
            <a:ext cx="39624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1143000"/>
            <a:ext cx="39624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24400" y="3543300"/>
            <a:ext cx="39624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6235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81025" y="269875"/>
            <a:ext cx="8105775" cy="5521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fsu_185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0419" y="0"/>
            <a:ext cx="1023581" cy="102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019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39624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39624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fsu_1851"/>
          <p:cNvPicPr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8967" y="0"/>
            <a:ext cx="925033" cy="924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su_1851"/>
          <p:cNvPicPr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8967" y="0"/>
            <a:ext cx="925033" cy="924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81025" y="269875"/>
            <a:ext cx="3200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8077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mic Sans MS" pitchFamily="6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mic Sans MS" pitchFamily="6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mic Sans MS" pitchFamily="6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mic Sans MS" pitchFamily="66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mic Sans MS" pitchFamily="66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mic Sans MS" pitchFamily="66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mic Sans MS" pitchFamily="66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81025" y="269875"/>
            <a:ext cx="3200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8077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679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mic Sans MS" pitchFamily="6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mic Sans MS" pitchFamily="6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mic Sans MS" pitchFamily="6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mic Sans MS" pitchFamily="66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mic Sans MS" pitchFamily="66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mic Sans MS" pitchFamily="66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mic Sans MS" pitchFamily="66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50.emf"/><Relationship Id="rId3" Type="http://schemas.openxmlformats.org/officeDocument/2006/relationships/image" Target="../media/image45.emf"/><Relationship Id="rId7" Type="http://schemas.openxmlformats.org/officeDocument/2006/relationships/image" Target="../media/image47.emf"/><Relationship Id="rId12" Type="http://schemas.openxmlformats.org/officeDocument/2006/relationships/oleObject" Target="../embeddings/oleObject9.bin"/><Relationship Id="rId17" Type="http://schemas.openxmlformats.org/officeDocument/2006/relationships/image" Target="../media/image52.emf"/><Relationship Id="rId2" Type="http://schemas.openxmlformats.org/officeDocument/2006/relationships/oleObject" Target="../embeddings/oleObject4.bin"/><Relationship Id="rId16" Type="http://schemas.openxmlformats.org/officeDocument/2006/relationships/oleObject" Target="../embeddings/oleObject11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49.emf"/><Relationship Id="rId5" Type="http://schemas.openxmlformats.org/officeDocument/2006/relationships/image" Target="../media/image46.emf"/><Relationship Id="rId15" Type="http://schemas.openxmlformats.org/officeDocument/2006/relationships/image" Target="../media/image51.e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48.emf"/><Relationship Id="rId14" Type="http://schemas.openxmlformats.org/officeDocument/2006/relationships/oleObject" Target="../embeddings/oleObject10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50.emf"/><Relationship Id="rId3" Type="http://schemas.openxmlformats.org/officeDocument/2006/relationships/image" Target="../media/image45.emf"/><Relationship Id="rId7" Type="http://schemas.openxmlformats.org/officeDocument/2006/relationships/image" Target="../media/image47.emf"/><Relationship Id="rId12" Type="http://schemas.openxmlformats.org/officeDocument/2006/relationships/oleObject" Target="../embeddings/oleObject17.bin"/><Relationship Id="rId17" Type="http://schemas.openxmlformats.org/officeDocument/2006/relationships/image" Target="../media/image54.emf"/><Relationship Id="rId2" Type="http://schemas.openxmlformats.org/officeDocument/2006/relationships/oleObject" Target="../embeddings/oleObject12.bin"/><Relationship Id="rId16" Type="http://schemas.openxmlformats.org/officeDocument/2006/relationships/oleObject" Target="../embeddings/oleObject19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53.emf"/><Relationship Id="rId5" Type="http://schemas.openxmlformats.org/officeDocument/2006/relationships/image" Target="../media/image46.emf"/><Relationship Id="rId15" Type="http://schemas.openxmlformats.org/officeDocument/2006/relationships/image" Target="../media/image51.e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48.emf"/><Relationship Id="rId14" Type="http://schemas.openxmlformats.org/officeDocument/2006/relationships/oleObject" Target="../embeddings/oleObject18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emf"/><Relationship Id="rId4" Type="http://schemas.openxmlformats.org/officeDocument/2006/relationships/oleObject" Target="../embeddings/oleObject20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image" Target="../media/image62.emf"/><Relationship Id="rId7" Type="http://schemas.openxmlformats.org/officeDocument/2006/relationships/image" Target="../media/image65.png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emf"/><Relationship Id="rId4" Type="http://schemas.openxmlformats.org/officeDocument/2006/relationships/oleObject" Target="../embeddings/oleObject2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1.emf"/><Relationship Id="rId4" Type="http://schemas.openxmlformats.org/officeDocument/2006/relationships/oleObject" Target="../embeddings/oleObject24.bin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.pn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SU Log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8000" contrast="-75000"/>
          </a:blip>
          <a:stretch>
            <a:fillRect/>
          </a:stretch>
        </p:blipFill>
        <p:spPr>
          <a:xfrm>
            <a:off x="6392" y="-1"/>
            <a:ext cx="7443561" cy="6858001"/>
          </a:xfrm>
          <a:prstGeom prst="rect">
            <a:avLst/>
          </a:prstGeom>
        </p:spPr>
      </p:pic>
      <p:sp>
        <p:nvSpPr>
          <p:cNvPr id="2084" name="Text Box 36"/>
          <p:cNvSpPr txBox="1">
            <a:spLocks noChangeArrowheads="1"/>
          </p:cNvSpPr>
          <p:nvPr/>
        </p:nvSpPr>
        <p:spPr bwMode="auto">
          <a:xfrm>
            <a:off x="536122" y="1277813"/>
            <a:ext cx="7443561" cy="35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 Nova" panose="020B0602020104020203" pitchFamily="34" charset="0"/>
              </a:rPr>
              <a:t>Bistability in Molecular Materials: From Spin-State Switching to Controlling Molecular Spin Qubits</a:t>
            </a:r>
          </a:p>
          <a:p>
            <a:pPr algn="ctr">
              <a:lnSpc>
                <a:spcPct val="120000"/>
              </a:lnSpc>
              <a:spcBef>
                <a:spcPts val="1800"/>
              </a:spcBef>
              <a:defRPr/>
            </a:pPr>
            <a:r>
              <a:rPr lang="en-US" sz="2400" b="0" dirty="0">
                <a:latin typeface="Gill Sans Nova" panose="020B0602020104020203" pitchFamily="34" charset="0"/>
              </a:rPr>
              <a:t>Michael Shatruk</a:t>
            </a:r>
            <a:endParaRPr lang="en-US" sz="2400" b="0" baseline="30000" dirty="0">
              <a:latin typeface="Gill Sans Nova" panose="020B0602020104020203" pitchFamily="34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1400" b="0" dirty="0">
              <a:latin typeface="Gill Sans Nova" panose="020B0602020104020203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b="0" i="1" dirty="0">
                <a:latin typeface="Gill Sans Nova" panose="020B0602020104020203" pitchFamily="34" charset="0"/>
              </a:rPr>
              <a:t>Department of Chemistry and Biochemistry</a:t>
            </a:r>
          </a:p>
          <a:p>
            <a:pPr algn="ctr">
              <a:spcBef>
                <a:spcPts val="600"/>
              </a:spcBef>
              <a:defRPr/>
            </a:pPr>
            <a:r>
              <a:rPr lang="en-US" b="0" i="1" dirty="0">
                <a:latin typeface="Gill Sans Nova" panose="020B0602020104020203" pitchFamily="34" charset="0"/>
              </a:rPr>
              <a:t>Florida State University, Tallahassee, FL 32306</a:t>
            </a:r>
          </a:p>
        </p:txBody>
      </p:sp>
      <p:pic>
        <p:nvPicPr>
          <p:cNvPr id="12" name="Picture 2" descr="fsu_185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74" y="5158120"/>
            <a:ext cx="1701209" cy="169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36"/>
          <p:cNvSpPr txBox="1">
            <a:spLocks noChangeArrowheads="1"/>
          </p:cNvSpPr>
          <p:nvPr/>
        </p:nvSpPr>
        <p:spPr bwMode="auto">
          <a:xfrm>
            <a:off x="1151883" y="6087797"/>
            <a:ext cx="6212038" cy="68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defRPr/>
            </a:pPr>
            <a:r>
              <a:rPr lang="en-US" sz="1800" b="0" dirty="0">
                <a:latin typeface="Gill Sans Nova" panose="020B0602020104020203" pitchFamily="34" charset="0"/>
              </a:rPr>
              <a:t>REU Photochemistry Café</a:t>
            </a:r>
          </a:p>
          <a:p>
            <a:pPr algn="ctr">
              <a:spcBef>
                <a:spcPts val="300"/>
              </a:spcBef>
              <a:defRPr/>
            </a:pPr>
            <a:r>
              <a:rPr lang="en-US" sz="1800" b="0" dirty="0">
                <a:latin typeface="Gill Sans Nova" panose="020B0602020104020203" pitchFamily="34" charset="0"/>
              </a:rPr>
              <a:t>July 11, 2023</a:t>
            </a:r>
          </a:p>
        </p:txBody>
      </p:sp>
      <p:pic>
        <p:nvPicPr>
          <p:cNvPr id="2" name="Picture 1" descr="A picture containing text, font, logo, symbol&#10;&#10;Description automatically generated">
            <a:extLst>
              <a:ext uri="{FF2B5EF4-FFF2-40B4-BE49-F238E27FC236}">
                <a16:creationId xmlns:a16="http://schemas.microsoft.com/office/drawing/2014/main" id="{84530FDA-903B-17BB-1214-6391D3FF3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589" y="5243519"/>
            <a:ext cx="1711228" cy="15290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ext Box 2"/>
          <p:cNvSpPr txBox="1">
            <a:spLocks noChangeArrowheads="1"/>
          </p:cNvSpPr>
          <p:nvPr/>
        </p:nvSpPr>
        <p:spPr bwMode="auto">
          <a:xfrm>
            <a:off x="22556" y="22556"/>
            <a:ext cx="84150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tabLst>
                <a:tab pos="465138" algn="l"/>
              </a:tabLst>
              <a:defRPr/>
            </a:pP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Nova" panose="020B0602020104020203" pitchFamily="34" charset="0"/>
                <a:sym typeface="Symbol" pitchFamily="18" charset="2"/>
              </a:rPr>
              <a:t>LIESST in [Fe(tpma)(xbim)](ClO</a:t>
            </a:r>
            <a:r>
              <a:rPr lang="en-US" sz="3200" baseline="-25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Nova" panose="020B0602020104020203" pitchFamily="34" charset="0"/>
                <a:sym typeface="Symbol" pitchFamily="18" charset="2"/>
              </a:rPr>
              <a:t>4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Nova" panose="020B0602020104020203" pitchFamily="34" charset="0"/>
                <a:sym typeface="Symbol" pitchFamily="18" charset="2"/>
              </a:rPr>
              <a:t>)</a:t>
            </a:r>
            <a:r>
              <a:rPr lang="en-US" sz="3200" baseline="-25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Nova" panose="020B0602020104020203" pitchFamily="34" charset="0"/>
                <a:sym typeface="Symbol" pitchFamily="18" charset="2"/>
              </a:rPr>
              <a:t>2</a:t>
            </a:r>
          </a:p>
        </p:txBody>
      </p:sp>
      <p:grpSp>
        <p:nvGrpSpPr>
          <p:cNvPr id="3" name="Group 26"/>
          <p:cNvGrpSpPr/>
          <p:nvPr/>
        </p:nvGrpSpPr>
        <p:grpSpPr>
          <a:xfrm>
            <a:off x="4148917" y="3619711"/>
            <a:ext cx="4462821" cy="2647666"/>
            <a:chOff x="4331341" y="3638775"/>
            <a:chExt cx="4488809" cy="2698615"/>
          </a:xfrm>
        </p:grpSpPr>
        <p:pic>
          <p:nvPicPr>
            <p:cNvPr id="25190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31341" y="3638775"/>
              <a:ext cx="4488809" cy="2698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9" name="Straight Arrow Connector 18"/>
            <p:cNvCxnSpPr/>
            <p:nvPr/>
          </p:nvCxnSpPr>
          <p:spPr bwMode="auto">
            <a:xfrm flipV="1">
              <a:off x="5010150" y="3798338"/>
              <a:ext cx="0" cy="211455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4947551" y="4852484"/>
              <a:ext cx="6150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dirty="0">
                  <a:solidFill>
                    <a:schemeClr val="tx2"/>
                  </a:solidFill>
                  <a:latin typeface="Comic Sans MS" pitchFamily="66" charset="0"/>
                  <a:sym typeface="Symbol" pitchFamily="18" charset="2"/>
                </a:rPr>
                <a:t>h</a:t>
              </a:r>
              <a:r>
                <a:rPr lang="en-US" sz="1600" b="0" dirty="0">
                  <a:solidFill>
                    <a:schemeClr val="tx2"/>
                  </a:solidFill>
                  <a:latin typeface="Comic Sans MS" pitchFamily="66" charset="0"/>
                  <a:sym typeface="Symbol"/>
                </a:rPr>
                <a:t></a:t>
              </a:r>
              <a:endParaRPr lang="en-US" sz="16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27995" y="4084589"/>
              <a:ext cx="1612276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0" dirty="0">
                  <a:solidFill>
                    <a:schemeClr val="tx2"/>
                  </a:solidFill>
                  <a:latin typeface="Comic Sans MS" pitchFamily="66" charset="0"/>
                  <a:sym typeface="Symbol" pitchFamily="18" charset="2"/>
                </a:rPr>
                <a:t>  </a:t>
              </a:r>
              <a:r>
                <a:rPr lang="en-US" dirty="0">
                  <a:solidFill>
                    <a:srgbClr val="009900"/>
                  </a:solidFill>
                  <a:latin typeface="Comic Sans MS" pitchFamily="66" charset="0"/>
                  <a:sym typeface="Symbol" pitchFamily="18" charset="2"/>
                </a:rPr>
                <a:t>Magnetic</a:t>
              </a:r>
            </a:p>
            <a:p>
              <a:r>
                <a:rPr lang="en-US" b="0" dirty="0">
                  <a:solidFill>
                    <a:schemeClr val="tx2"/>
                  </a:solidFill>
                  <a:latin typeface="Comic Sans MS" pitchFamily="66" charset="0"/>
                  <a:sym typeface="Symbol" pitchFamily="18" charset="2"/>
                </a:rPr>
                <a:t>  </a:t>
              </a:r>
              <a:r>
                <a:rPr lang="en-US" b="0" dirty="0">
                  <a:solidFill>
                    <a:srgbClr val="FF0000"/>
                  </a:solidFill>
                  <a:latin typeface="Comic Sans MS" pitchFamily="66" charset="0"/>
                  <a:sym typeface="Symbol" pitchFamily="18" charset="2"/>
                </a:rPr>
                <a:t>Optical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 25"/>
          <p:cNvGrpSpPr/>
          <p:nvPr/>
        </p:nvGrpSpPr>
        <p:grpSpPr>
          <a:xfrm>
            <a:off x="4397420" y="726172"/>
            <a:ext cx="4140200" cy="2882900"/>
            <a:chOff x="4533900" y="821708"/>
            <a:chExt cx="4140200" cy="2882900"/>
          </a:xfrm>
        </p:grpSpPr>
        <p:pic>
          <p:nvPicPr>
            <p:cNvPr id="2" name="Picture 3" descr="C:\Documents and Settings\Mikha\Desktop\1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33900" y="821708"/>
              <a:ext cx="4140200" cy="2882900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6204851" y="1990154"/>
              <a:ext cx="11918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0" dirty="0">
                  <a:solidFill>
                    <a:schemeClr val="tx2"/>
                  </a:solidFill>
                  <a:latin typeface="Gill Sans Nova" panose="020B0602020104020203" pitchFamily="34" charset="0"/>
                  <a:sym typeface="Symbol" pitchFamily="18" charset="2"/>
                </a:rPr>
                <a:t>SQUID</a:t>
              </a:r>
              <a:endParaRPr lang="en-US" sz="2400" dirty="0">
                <a:latin typeface="Gill Sans Nova" panose="020B0602020104020203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00758" y="894668"/>
              <a:ext cx="5897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rPr>
                <a:t>(1)</a:t>
              </a:r>
              <a:endParaRPr 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25103" y="2477825"/>
              <a:ext cx="6334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rPr>
                <a:t>(2)</a:t>
              </a:r>
              <a:endParaRPr 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29315" y="1479170"/>
              <a:ext cx="6334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rPr>
                <a:t>(3)</a:t>
              </a:r>
              <a:endParaRPr 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804144" y="2793407"/>
              <a:ext cx="6334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rPr>
                <a:t>(4)</a:t>
              </a:r>
              <a:endParaRPr 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 Box 110"/>
          <p:cNvSpPr txBox="1">
            <a:spLocks noChangeArrowheads="1"/>
          </p:cNvSpPr>
          <p:nvPr/>
        </p:nvSpPr>
        <p:spPr bwMode="auto">
          <a:xfrm>
            <a:off x="0" y="6294677"/>
            <a:ext cx="91439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  <a:tabLst>
                <a:tab pos="457200" algn="l"/>
              </a:tabLst>
            </a:pPr>
            <a:r>
              <a:rPr lang="en-US" sz="16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Phan, H.; Chakraborty, P.; Calm, Y.; Chen, M.; Kovnir, K.; Keniley, L. K.; Hoyt, J. M.; Knowles, E. S.; </a:t>
            </a:r>
            <a:r>
              <a:rPr lang="en-US" sz="1600" b="0" dirty="0" err="1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Besnard</a:t>
            </a:r>
            <a:r>
              <a:rPr lang="en-US" sz="16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, C.; Meisel, M.; Hauser, A.; Achim, C.; Shatruk, M. </a:t>
            </a:r>
            <a:r>
              <a:rPr lang="en-US" sz="1600" b="0" i="1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Chem. Eur. J.</a:t>
            </a:r>
            <a:r>
              <a:rPr lang="en-US" sz="16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 </a:t>
            </a:r>
            <a:r>
              <a:rPr lang="en-US" sz="160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2012</a:t>
            </a:r>
            <a:r>
              <a:rPr lang="en-US" sz="16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, </a:t>
            </a:r>
            <a:r>
              <a:rPr lang="en-US" sz="1600" b="0" i="1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18</a:t>
            </a:r>
            <a:r>
              <a:rPr lang="en-US" sz="16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, 15805</a:t>
            </a:r>
            <a:endParaRPr lang="en-US" sz="1600" b="0" i="1" dirty="0">
              <a:solidFill>
                <a:schemeClr val="tx2"/>
              </a:solidFill>
              <a:latin typeface="Gill Sans Nova" panose="020B0602020104020203" pitchFamily="34" charset="0"/>
              <a:sym typeface="Symbol" pitchFamily="18" charset="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9339" y="3058927"/>
            <a:ext cx="4211588" cy="3166426"/>
            <a:chOff x="169339" y="3102472"/>
            <a:chExt cx="4211588" cy="3166426"/>
          </a:xfrm>
        </p:grpSpPr>
        <p:pic>
          <p:nvPicPr>
            <p:cNvPr id="349187" name="Picture 3" descr="C:\Documents and Settings\Mikha\Desktop\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9339" y="3102472"/>
              <a:ext cx="3427412" cy="2937052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2152925" y="3538057"/>
              <a:ext cx="16274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0" dirty="0">
                  <a:solidFill>
                    <a:schemeClr val="tx2"/>
                  </a:solidFill>
                  <a:latin typeface="Gill Sans Nova" panose="020B0602020104020203" pitchFamily="34" charset="0"/>
                  <a:sym typeface="Symbol" pitchFamily="18" charset="2"/>
                </a:rPr>
                <a:t>UV-visible spectrum</a:t>
              </a:r>
              <a:endParaRPr lang="en-US" sz="2400" dirty="0">
                <a:latin typeface="Gill Sans Nova" panose="020B0602020104020203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85252" y="5991899"/>
              <a:ext cx="34956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dirty="0">
                  <a:latin typeface="Gill Sans Nova" panose="020B0602020104020203" pitchFamily="34" charset="0"/>
                  <a:cs typeface="Arial" panose="020B0604020202020204" pitchFamily="34" charset="0"/>
                </a:rPr>
                <a:t>500            600            700            800     </a:t>
              </a:r>
              <a:r>
                <a:rPr lang="en-US" sz="1200" b="0" dirty="0">
                  <a:latin typeface="Gill Sans Nova" panose="020B0602020104020203" pitchFamily="34" charset="0"/>
                  <a:cs typeface="Arial" panose="020B0604020202020204" pitchFamily="34" charset="0"/>
                  <a:sym typeface="Symbol"/>
                </a:rPr>
                <a:t> (nm</a:t>
              </a:r>
              <a:r>
                <a:rPr lang="en-US" sz="1200" b="0" dirty="0">
                  <a:latin typeface="Gill Sans Nova" panose="020B0602020104020203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3F45A01-1DEB-AF74-4E73-C2E6834964CB}"/>
              </a:ext>
            </a:extLst>
          </p:cNvPr>
          <p:cNvGrpSpPr/>
          <p:nvPr/>
        </p:nvGrpSpPr>
        <p:grpSpPr>
          <a:xfrm>
            <a:off x="709843" y="607331"/>
            <a:ext cx="3379077" cy="2372106"/>
            <a:chOff x="416310" y="836467"/>
            <a:chExt cx="3379077" cy="237210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116622-E06D-988D-5544-4C5B1FF64F40}"/>
                </a:ext>
              </a:extLst>
            </p:cNvPr>
            <p:cNvSpPr txBox="1"/>
            <p:nvPr/>
          </p:nvSpPr>
          <p:spPr>
            <a:xfrm>
              <a:off x="2637530" y="2686990"/>
              <a:ext cx="11578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rPr>
                <a:t>(ClO</a:t>
              </a:r>
              <a:r>
                <a:rPr lang="en-US" sz="1600" b="0" baseline="-25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rPr>
                <a:t>4</a:t>
              </a:r>
              <a:r>
                <a:rPr lang="en-US" sz="1600" b="0" baseline="30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rPr>
                <a:t>–</a:t>
              </a:r>
              <a:r>
                <a:rPr lang="en-US" sz="16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rPr>
                <a:t>)</a:t>
              </a:r>
              <a:r>
                <a:rPr lang="en-US" sz="1600" b="0" baseline="-25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rPr>
                <a:t>2</a:t>
              </a:r>
              <a:endParaRPr lang="en-US" sz="16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AFF48756-DACB-51E1-8368-8A95A13ED04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65472936"/>
                </p:ext>
              </p:extLst>
            </p:nvPr>
          </p:nvGraphicFramePr>
          <p:xfrm>
            <a:off x="416310" y="836467"/>
            <a:ext cx="3379077" cy="23721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5" imgW="4120591" imgH="2890723" progId="ChemDraw.Document.6.0">
                    <p:embed/>
                  </p:oleObj>
                </mc:Choice>
                <mc:Fallback>
                  <p:oleObj name="CS ChemDraw Drawing" r:id="rId5" imgW="4120591" imgH="2890723" progId="ChemDraw.Document.6.0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43ED4CEA-7F6D-9511-D6FD-29A7DCC9449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6310" y="836467"/>
                          <a:ext cx="3379077" cy="23721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ext Box 2"/>
          <p:cNvSpPr txBox="1">
            <a:spLocks noChangeArrowheads="1"/>
          </p:cNvSpPr>
          <p:nvPr/>
        </p:nvSpPr>
        <p:spPr bwMode="auto">
          <a:xfrm>
            <a:off x="63500" y="22556"/>
            <a:ext cx="82798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tabLst>
                <a:tab pos="465138" algn="l"/>
              </a:tabLst>
              <a:defRPr/>
            </a:pPr>
            <a:r>
              <a:rPr 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Nova" panose="020B0602020104020203" pitchFamily="34" charset="0"/>
                <a:sym typeface="Symbol" pitchFamily="18" charset="2"/>
              </a:rPr>
              <a:t>Combining SCO and Conductivity</a:t>
            </a:r>
            <a:endParaRPr lang="en-US" sz="3600" baseline="-25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 Nova" panose="020B0602020104020203" pitchFamily="34" charset="0"/>
              <a:sym typeface="Symbol" pitchFamily="18" charset="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63805" y="1397054"/>
            <a:ext cx="2740169" cy="79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b="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(TPMA)(XBIM)]-(TCNQ)</a:t>
            </a:r>
            <a:r>
              <a:rPr lang="en-US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1.5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(ClO</a:t>
            </a:r>
            <a:r>
              <a:rPr lang="en-US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)·DMF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8370422"/>
              </p:ext>
            </p:extLst>
          </p:nvPr>
        </p:nvGraphicFramePr>
        <p:xfrm>
          <a:off x="127225" y="966132"/>
          <a:ext cx="5173460" cy="2047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6052877" imgH="2383384" progId="ChemDraw.Document.6.0">
                  <p:embed/>
                </p:oleObj>
              </mc:Choice>
              <mc:Fallback>
                <p:oleObj name="CS ChemDraw Drawing" r:id="rId2" imgW="6052877" imgH="2383384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225" y="966132"/>
                        <a:ext cx="5173460" cy="20476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5234019" y="1439245"/>
            <a:ext cx="799160" cy="361064"/>
            <a:chOff x="4798599" y="1563271"/>
            <a:chExt cx="799160" cy="361064"/>
          </a:xfrm>
        </p:grpSpPr>
        <p:cxnSp>
          <p:nvCxnSpPr>
            <p:cNvPr id="9" name="Straight Arrow Connector 8"/>
            <p:cNvCxnSpPr/>
            <p:nvPr/>
          </p:nvCxnSpPr>
          <p:spPr bwMode="auto">
            <a:xfrm>
              <a:off x="4798599" y="1924335"/>
              <a:ext cx="79916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4836699" y="1563271"/>
              <a:ext cx="6806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0" dirty="0">
                  <a:latin typeface="Arial" panose="020B0604020202020204" pitchFamily="34" charset="0"/>
                  <a:cs typeface="Arial" panose="020B0604020202020204" pitchFamily="34" charset="0"/>
                </a:rPr>
                <a:t>DMF</a:t>
              </a:r>
            </a:p>
          </p:txBody>
        </p:sp>
      </p:grpSp>
      <p:sp>
        <p:nvSpPr>
          <p:cNvPr id="12" name="Text Box 110"/>
          <p:cNvSpPr txBox="1">
            <a:spLocks noChangeArrowheads="1"/>
          </p:cNvSpPr>
          <p:nvPr/>
        </p:nvSpPr>
        <p:spPr bwMode="auto">
          <a:xfrm>
            <a:off x="0" y="6508413"/>
            <a:ext cx="91439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  <a:tabLst>
                <a:tab pos="457200" algn="l"/>
              </a:tabLst>
            </a:pPr>
            <a:r>
              <a:rPr lang="en-US" sz="16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Phan, H.; Benjamin, S. M.; Steven, E.; Brooks, J. S.; Shatruk, M. </a:t>
            </a:r>
            <a:r>
              <a:rPr lang="en-US" sz="1600" b="0" i="1" dirty="0" err="1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Angew</a:t>
            </a:r>
            <a:r>
              <a:rPr lang="en-US" sz="1600" b="0" i="1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. Chem. </a:t>
            </a:r>
            <a:r>
              <a:rPr lang="en-US" sz="160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2015</a:t>
            </a:r>
            <a:r>
              <a:rPr lang="en-US" sz="16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, </a:t>
            </a:r>
            <a:r>
              <a:rPr lang="en-US" sz="1600" b="0" i="1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54</a:t>
            </a:r>
            <a:r>
              <a:rPr lang="en-US" sz="16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, 823-827</a:t>
            </a:r>
            <a:endParaRPr lang="en-US" sz="1600" b="0" i="1" dirty="0">
              <a:solidFill>
                <a:schemeClr val="tx2"/>
              </a:solidFill>
              <a:latin typeface="Gill Sans Nova" panose="020B0602020104020203" pitchFamily="34" charset="0"/>
              <a:sym typeface="Symbol" pitchFamily="18" charset="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0165" y="3099457"/>
            <a:ext cx="8777561" cy="3075709"/>
            <a:chOff x="548183" y="719001"/>
            <a:chExt cx="7606801" cy="2665468"/>
          </a:xfrm>
        </p:grpSpPr>
        <p:pic>
          <p:nvPicPr>
            <p:cNvPr id="14" name="Picture 13" descr="D:\Back up\Project 1\My papers\Fetcnq paper\May 8, 2014\Microsoft PowerPoint - Packing of 1 copy.jpg"/>
            <p:cNvPicPr>
              <a:picLocks noChangeAspect="1"/>
            </p:cNvPicPr>
            <p:nvPr/>
          </p:nvPicPr>
          <p:blipFill rotWithShape="1">
            <a:blip r:embed="rId4"/>
            <a:srcRect b="52513"/>
            <a:stretch/>
          </p:blipFill>
          <p:spPr bwMode="auto">
            <a:xfrm>
              <a:off x="548183" y="719001"/>
              <a:ext cx="7606801" cy="2665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 bwMode="auto">
            <a:xfrm>
              <a:off x="548183" y="814534"/>
              <a:ext cx="518615" cy="54591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Garamond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675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ext Box 2"/>
          <p:cNvSpPr txBox="1">
            <a:spLocks noChangeArrowheads="1"/>
          </p:cNvSpPr>
          <p:nvPr/>
        </p:nvSpPr>
        <p:spPr bwMode="auto">
          <a:xfrm>
            <a:off x="63500" y="22556"/>
            <a:ext cx="8279832" cy="64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SCO, LIESST, and Conductivity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latin typeface="Cambria" panose="02040503050406030204" pitchFamily="18" charset="0"/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425509" y="915235"/>
            <a:ext cx="6373504" cy="4353636"/>
            <a:chOff x="996287" y="750627"/>
            <a:chExt cx="6516806" cy="4489488"/>
          </a:xfrm>
        </p:grpSpPr>
        <p:pic>
          <p:nvPicPr>
            <p:cNvPr id="5" name="Picture 4" descr="D:\Back up\Project 1\My papers\Fetcnq paper\May 8, 2014\Microsoft PowerPoint - Liesst copy.jpg"/>
            <p:cNvPicPr>
              <a:picLocks noChangeAspect="1"/>
            </p:cNvPicPr>
            <p:nvPr/>
          </p:nvPicPr>
          <p:blipFill rotWithShape="1">
            <a:blip r:embed="rId2"/>
            <a:srcRect t="53145"/>
            <a:stretch/>
          </p:blipFill>
          <p:spPr bwMode="auto">
            <a:xfrm>
              <a:off x="1112293" y="851823"/>
              <a:ext cx="6400800" cy="4388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Rectangle 1"/>
            <p:cNvSpPr/>
            <p:nvPr/>
          </p:nvSpPr>
          <p:spPr bwMode="auto">
            <a:xfrm>
              <a:off x="996287" y="750627"/>
              <a:ext cx="655092" cy="53226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688131" y="2802773"/>
            <a:ext cx="2988034" cy="881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0" dirty="0">
                <a:latin typeface="Gill Sans Nova" panose="020B0602020104020203" pitchFamily="34" charset="0"/>
              </a:rPr>
              <a:t>Conductivity at 300 K   ~ 0.2 S/cm</a:t>
            </a:r>
          </a:p>
        </p:txBody>
      </p:sp>
      <p:sp>
        <p:nvSpPr>
          <p:cNvPr id="16" name="Text Box 110"/>
          <p:cNvSpPr txBox="1">
            <a:spLocks noChangeArrowheads="1"/>
          </p:cNvSpPr>
          <p:nvPr/>
        </p:nvSpPr>
        <p:spPr bwMode="auto">
          <a:xfrm>
            <a:off x="0" y="6508413"/>
            <a:ext cx="91439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  <a:tabLst>
                <a:tab pos="457200" algn="l"/>
              </a:tabLst>
            </a:pPr>
            <a:r>
              <a:rPr lang="en-US" sz="16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Phan, H.; Benjamin, S. M.; Steven, E.; Brooks, J. S.; Shatruk, M. </a:t>
            </a:r>
            <a:r>
              <a:rPr lang="en-US" sz="1600" b="0" i="1" dirty="0" err="1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Angew</a:t>
            </a:r>
            <a:r>
              <a:rPr lang="en-US" sz="1600" b="0" i="1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. Chem.</a:t>
            </a:r>
            <a:r>
              <a:rPr lang="ru-RU" sz="1600" b="0" i="1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 </a:t>
            </a:r>
            <a:r>
              <a:rPr lang="en-US" sz="1600" b="0" i="1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Int. Ed. </a:t>
            </a:r>
            <a:r>
              <a:rPr lang="en-US" sz="160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2015</a:t>
            </a:r>
            <a:r>
              <a:rPr lang="en-US" sz="16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, </a:t>
            </a:r>
            <a:r>
              <a:rPr lang="en-US" sz="1600" b="0" i="1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54</a:t>
            </a:r>
            <a:r>
              <a:rPr lang="en-US" sz="16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, 823-827</a:t>
            </a:r>
            <a:endParaRPr lang="en-US" sz="1600" b="0" i="1" dirty="0">
              <a:solidFill>
                <a:schemeClr val="tx2"/>
              </a:solidFill>
              <a:latin typeface="Gill Sans Nova" panose="020B0602020104020203" pitchFamily="34" charset="0"/>
              <a:sym typeface="Symbol" pitchFamily="18" charset="2"/>
            </a:endParaRPr>
          </a:p>
        </p:txBody>
      </p:sp>
      <p:sp>
        <p:nvSpPr>
          <p:cNvPr id="17" name="Rectangle 55"/>
          <p:cNvSpPr>
            <a:spLocks noChangeArrowheads="1"/>
          </p:cNvSpPr>
          <p:nvPr/>
        </p:nvSpPr>
        <p:spPr bwMode="auto">
          <a:xfrm>
            <a:off x="5348418" y="5122206"/>
            <a:ext cx="379558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087438" indent="-1087438">
              <a:spcBef>
                <a:spcPct val="20000"/>
              </a:spcBef>
            </a:pPr>
            <a:r>
              <a:rPr lang="en-US" b="0" u="sng" dirty="0">
                <a:solidFill>
                  <a:schemeClr val="bg1">
                    <a:lumMod val="50000"/>
                  </a:schemeClr>
                </a:solidFill>
                <a:latin typeface="Gill Sans Nova" panose="020B0602020104020203" pitchFamily="34" charset="0"/>
                <a:cs typeface="Times New Roman" pitchFamily="18" charset="0"/>
              </a:rPr>
              <a:t>For reference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  <a:latin typeface="Gill Sans Nova" panose="020B0602020104020203" pitchFamily="34" charset="0"/>
                <a:cs typeface="Times New Roman" pitchFamily="18" charset="0"/>
              </a:rPr>
              <a:t>:</a:t>
            </a:r>
          </a:p>
          <a:p>
            <a:pPr marL="1087438" indent="-1087438">
              <a:spcBef>
                <a:spcPct val="20000"/>
              </a:spcBef>
            </a:pPr>
            <a:r>
              <a:rPr lang="en-US" b="0" dirty="0">
                <a:solidFill>
                  <a:schemeClr val="bg1">
                    <a:lumMod val="50000"/>
                  </a:schemeClr>
                </a:solidFill>
                <a:latin typeface="Gill Sans Nova" panose="020B0602020104020203" pitchFamily="34" charset="0"/>
                <a:cs typeface="Times New Roman" pitchFamily="18" charset="0"/>
              </a:rPr>
              <a:t>Semiconductors: 10</a:t>
            </a:r>
            <a:r>
              <a:rPr lang="en-US" b="0" baseline="30000" dirty="0">
                <a:solidFill>
                  <a:schemeClr val="bg1">
                    <a:lumMod val="50000"/>
                  </a:schemeClr>
                </a:solidFill>
                <a:latin typeface="Gill Sans Nova" panose="020B0602020104020203" pitchFamily="34" charset="0"/>
                <a:cs typeface="Times New Roman" pitchFamily="18" charset="0"/>
              </a:rPr>
              <a:t>–6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  <a:latin typeface="Gill Sans Nova" panose="020B0602020104020203" pitchFamily="34" charset="0"/>
                <a:cs typeface="Times New Roman" pitchFamily="18" charset="0"/>
              </a:rPr>
              <a:t> – 10</a:t>
            </a:r>
            <a:r>
              <a:rPr lang="en-US" b="0" baseline="30000" dirty="0">
                <a:solidFill>
                  <a:schemeClr val="bg1">
                    <a:lumMod val="50000"/>
                  </a:schemeClr>
                </a:solidFill>
                <a:latin typeface="Gill Sans Nova" panose="020B0602020104020203" pitchFamily="34" charset="0"/>
                <a:cs typeface="Times New Roman" pitchFamily="18" charset="0"/>
              </a:rPr>
              <a:t>1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  <a:latin typeface="Gill Sans Nova" panose="020B0602020104020203" pitchFamily="34" charset="0"/>
                <a:cs typeface="Times New Roman" pitchFamily="18" charset="0"/>
              </a:rPr>
              <a:t> S/cm</a:t>
            </a:r>
          </a:p>
          <a:p>
            <a:pPr marL="1087438" indent="-1087438">
              <a:spcBef>
                <a:spcPct val="20000"/>
              </a:spcBef>
            </a:pPr>
            <a:r>
              <a:rPr lang="en-US" b="0" dirty="0">
                <a:solidFill>
                  <a:schemeClr val="bg1">
                    <a:lumMod val="50000"/>
                  </a:schemeClr>
                </a:solidFill>
                <a:latin typeface="Gill Sans Nova" panose="020B0602020104020203" pitchFamily="34" charset="0"/>
                <a:cs typeface="Times New Roman" pitchFamily="18" charset="0"/>
              </a:rPr>
              <a:t>“Bad” metals: 10</a:t>
            </a:r>
            <a:r>
              <a:rPr lang="en-US" b="0" baseline="30000" dirty="0">
                <a:solidFill>
                  <a:schemeClr val="bg1">
                    <a:lumMod val="50000"/>
                  </a:schemeClr>
                </a:solidFill>
                <a:latin typeface="Gill Sans Nova" panose="020B0602020104020203" pitchFamily="34" charset="0"/>
                <a:cs typeface="Times New Roman" pitchFamily="18" charset="0"/>
              </a:rPr>
              <a:t>1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  <a:latin typeface="Gill Sans Nova" panose="020B0602020104020203" pitchFamily="34" charset="0"/>
                <a:cs typeface="Times New Roman" pitchFamily="18" charset="0"/>
              </a:rPr>
              <a:t> – 10</a:t>
            </a:r>
            <a:r>
              <a:rPr lang="en-US" b="0" baseline="30000" dirty="0">
                <a:solidFill>
                  <a:schemeClr val="bg1">
                    <a:lumMod val="50000"/>
                  </a:schemeClr>
                </a:solidFill>
                <a:latin typeface="Gill Sans Nova" panose="020B0602020104020203" pitchFamily="34" charset="0"/>
                <a:cs typeface="Times New Roman" pitchFamily="18" charset="0"/>
              </a:rPr>
              <a:t>3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  <a:latin typeface="Gill Sans Nova" panose="020B0602020104020203" pitchFamily="34" charset="0"/>
                <a:cs typeface="Times New Roman" pitchFamily="18" charset="0"/>
              </a:rPr>
              <a:t> S/cm</a:t>
            </a:r>
          </a:p>
        </p:txBody>
      </p:sp>
    </p:spTree>
    <p:extLst>
      <p:ext uri="{BB962C8B-B14F-4D97-AF65-F5344CB8AC3E}">
        <p14:creationId xmlns:p14="http://schemas.microsoft.com/office/powerpoint/2010/main" val="72749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ext Box 2"/>
          <p:cNvSpPr txBox="1">
            <a:spLocks noChangeArrowheads="1"/>
          </p:cNvSpPr>
          <p:nvPr/>
        </p:nvSpPr>
        <p:spPr bwMode="auto">
          <a:xfrm>
            <a:off x="63500" y="22556"/>
            <a:ext cx="8279832" cy="64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Conductivity Measurements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latin typeface="Cambria" panose="02040503050406030204" pitchFamily="18" charset="0"/>
            </a:endParaRPr>
          </a:p>
        </p:txBody>
      </p:sp>
      <p:pic>
        <p:nvPicPr>
          <p:cNvPr id="26" name="Picture 2" descr="Graph4 combined cr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27300"/>
            <a:ext cx="4038600" cy="364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 descr="hoa_gold_af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83063"/>
            <a:ext cx="2362200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hoa_gold_befo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43063"/>
            <a:ext cx="23622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457200" y="3206750"/>
            <a:ext cx="193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</a:rPr>
              <a:t>Before Cooldown</a:t>
            </a: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533400" y="3867150"/>
            <a:ext cx="1746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</a:rPr>
              <a:t>After Cooldown</a:t>
            </a: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446337" y="1146175"/>
            <a:ext cx="17459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</a:rPr>
              <a:t>12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  <a:sym typeface="Symbol"/>
              </a:rPr>
              <a:t>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  <a:sym typeface="Symbol"/>
              </a:rPr>
              <a:t>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</a:rPr>
              <a:t> gold wire</a:t>
            </a:r>
          </a:p>
        </p:txBody>
      </p:sp>
      <p:sp>
        <p:nvSpPr>
          <p:cNvPr id="32" name="Line 10"/>
          <p:cNvSpPr>
            <a:spLocks noChangeShapeType="1"/>
          </p:cNvSpPr>
          <p:nvPr/>
        </p:nvSpPr>
        <p:spPr bwMode="auto">
          <a:xfrm>
            <a:off x="1447800" y="3548063"/>
            <a:ext cx="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2573382" y="2120994"/>
            <a:ext cx="42730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2400" b="0" dirty="0">
                <a:solidFill>
                  <a:prstClr val="black"/>
                </a:solidFill>
                <a:latin typeface="Gill Sans Nova" panose="020B0602020104020203" pitchFamily="34" charset="0"/>
                <a:ea typeface="ＭＳ Ｐゴシック" pitchFamily="34" charset="-128"/>
              </a:rPr>
              <a:t>Fe(</a:t>
            </a:r>
            <a:r>
              <a:rPr lang="en-US" altLang="ja-JP" sz="2400" b="0" dirty="0" err="1">
                <a:solidFill>
                  <a:prstClr val="black"/>
                </a:solidFill>
                <a:latin typeface="Gill Sans Nova" panose="020B0602020104020203" pitchFamily="34" charset="0"/>
                <a:ea typeface="ＭＳ Ｐゴシック" pitchFamily="34" charset="-128"/>
              </a:rPr>
              <a:t>tpma</a:t>
            </a:r>
            <a:r>
              <a:rPr lang="en-US" altLang="ja-JP" sz="2400" b="0" dirty="0">
                <a:solidFill>
                  <a:prstClr val="black"/>
                </a:solidFill>
                <a:latin typeface="Gill Sans Nova" panose="020B0602020104020203" pitchFamily="34" charset="0"/>
                <a:ea typeface="ＭＳ Ｐゴシック" pitchFamily="34" charset="-128"/>
              </a:rPr>
              <a:t>)(</a:t>
            </a:r>
            <a:r>
              <a:rPr lang="en-US" altLang="ja-JP" sz="2400" b="0" dirty="0" err="1">
                <a:solidFill>
                  <a:prstClr val="black"/>
                </a:solidFill>
                <a:latin typeface="Gill Sans Nova" panose="020B0602020104020203" pitchFamily="34" charset="0"/>
                <a:ea typeface="ＭＳ Ｐゴシック" pitchFamily="34" charset="-128"/>
              </a:rPr>
              <a:t>xbim</a:t>
            </a:r>
            <a:r>
              <a:rPr lang="en-US" altLang="ja-JP" sz="2400" b="0" dirty="0">
                <a:solidFill>
                  <a:prstClr val="black"/>
                </a:solidFill>
                <a:latin typeface="Gill Sans Nova" panose="020B0602020104020203" pitchFamily="34" charset="0"/>
                <a:ea typeface="ＭＳ Ｐゴシック" pitchFamily="34" charset="-128"/>
              </a:rPr>
              <a:t>)]ClO</a:t>
            </a:r>
            <a:r>
              <a:rPr lang="en-US" altLang="ja-JP" sz="2400" b="0" baseline="-25000" dirty="0">
                <a:solidFill>
                  <a:prstClr val="black"/>
                </a:solidFill>
                <a:latin typeface="Gill Sans Nova" panose="020B0602020104020203" pitchFamily="34" charset="0"/>
                <a:ea typeface="ＭＳ Ｐゴシック" pitchFamily="34" charset="-128"/>
              </a:rPr>
              <a:t>4</a:t>
            </a:r>
            <a:r>
              <a:rPr lang="en-US" altLang="ja-JP" sz="2400" b="0" dirty="0">
                <a:solidFill>
                  <a:prstClr val="black"/>
                </a:solidFill>
                <a:latin typeface="Gill Sans Nova" panose="020B0602020104020203" pitchFamily="34" charset="0"/>
                <a:ea typeface="ＭＳ Ｐゴシック" pitchFamily="34" charset="-128"/>
              </a:rPr>
              <a:t>(TCNQ)</a:t>
            </a:r>
            <a:r>
              <a:rPr lang="en-US" altLang="ja-JP" sz="2400" b="0" baseline="-25000" dirty="0">
                <a:solidFill>
                  <a:prstClr val="black"/>
                </a:solidFill>
                <a:latin typeface="Gill Sans Nova" panose="020B0602020104020203" pitchFamily="34" charset="0"/>
                <a:ea typeface="ＭＳ Ｐゴシック" pitchFamily="34" charset="-128"/>
              </a:rPr>
              <a:t>1.5</a:t>
            </a:r>
            <a:r>
              <a:rPr lang="en-US" altLang="ja-JP" sz="2400" b="0" dirty="0">
                <a:solidFill>
                  <a:prstClr val="black"/>
                </a:solidFill>
                <a:latin typeface="Gill Sans Nova" panose="020B0602020104020203" pitchFamily="34" charset="0"/>
                <a:ea typeface="ＭＳ Ｐゴシック" pitchFamily="34" charset="-128"/>
              </a:rPr>
              <a:t> </a:t>
            </a:r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2956710" y="1006475"/>
            <a:ext cx="3087704" cy="83099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</a:rPr>
              <a:t>Tiny, brittle, and semi-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</a:rPr>
              <a:t>transparent crystals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33401" y="6260068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prstClr val="black"/>
                </a:solidFill>
                <a:latin typeface="Gill Sans Nova" panose="020B0602020104020203" pitchFamily="34" charset="0"/>
              </a:rPr>
              <a:t>Carbon paste, 4-probe measurement</a:t>
            </a:r>
          </a:p>
        </p:txBody>
      </p:sp>
    </p:spTree>
    <p:extLst>
      <p:ext uri="{BB962C8B-B14F-4D97-AF65-F5344CB8AC3E}">
        <p14:creationId xmlns:p14="http://schemas.microsoft.com/office/powerpoint/2010/main" val="1626608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ext Box 2"/>
          <p:cNvSpPr txBox="1">
            <a:spLocks noChangeArrowheads="1"/>
          </p:cNvSpPr>
          <p:nvPr/>
        </p:nvSpPr>
        <p:spPr bwMode="auto">
          <a:xfrm>
            <a:off x="63500" y="22556"/>
            <a:ext cx="8279832" cy="64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Nature to the Rescue!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latin typeface="Cambria" panose="02040503050406030204" pitchFamily="18" charset="0"/>
            </a:endParaRPr>
          </a:p>
        </p:txBody>
      </p:sp>
      <p:pic>
        <p:nvPicPr>
          <p:cNvPr id="25" name="Picture 29" descr="silk_contact 10 -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85116"/>
            <a:ext cx="4648200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0" descr="Spider Silk Contacts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40136"/>
            <a:ext cx="3048000" cy="2286000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1436688" y="1900237"/>
            <a:ext cx="8747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cs typeface="Arial" charset="0"/>
              </a:rPr>
              <a:t>4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18" charset="2"/>
                <a:cs typeface="Arial" charset="0"/>
              </a:rPr>
              <a:t>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cs typeface="Arial" charset="0"/>
              </a:rPr>
              <a:t>m</a:t>
            </a:r>
          </a:p>
        </p:txBody>
      </p:sp>
      <p:sp>
        <p:nvSpPr>
          <p:cNvPr id="37" name="Line 32"/>
          <p:cNvSpPr>
            <a:spLocks noChangeShapeType="1"/>
          </p:cNvSpPr>
          <p:nvPr/>
        </p:nvSpPr>
        <p:spPr bwMode="auto">
          <a:xfrm flipV="1">
            <a:off x="1828800" y="1465262"/>
            <a:ext cx="255588" cy="5095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8" name="Text Box 33"/>
          <p:cNvSpPr txBox="1">
            <a:spLocks noChangeArrowheads="1"/>
          </p:cNvSpPr>
          <p:nvPr/>
        </p:nvSpPr>
        <p:spPr bwMode="auto">
          <a:xfrm>
            <a:off x="6267450" y="4329086"/>
            <a:ext cx="81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cs typeface="Arial" charset="0"/>
              </a:rPr>
              <a:t>20 nm</a:t>
            </a:r>
          </a:p>
        </p:txBody>
      </p:sp>
      <p:sp>
        <p:nvSpPr>
          <p:cNvPr id="39" name="Line 34"/>
          <p:cNvSpPr>
            <a:spLocks noChangeShapeType="1"/>
          </p:cNvSpPr>
          <p:nvPr/>
        </p:nvSpPr>
        <p:spPr bwMode="auto">
          <a:xfrm flipH="1">
            <a:off x="6096000" y="4678336"/>
            <a:ext cx="600075" cy="80168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0" name="Text Box 35"/>
          <p:cNvSpPr txBox="1">
            <a:spLocks noChangeArrowheads="1"/>
          </p:cNvSpPr>
          <p:nvPr/>
        </p:nvSpPr>
        <p:spPr bwMode="auto">
          <a:xfrm>
            <a:off x="1322388" y="3717924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cs typeface="Arial" charset="0"/>
              </a:rPr>
              <a:t>submicron</a:t>
            </a:r>
          </a:p>
        </p:txBody>
      </p:sp>
      <p:sp>
        <p:nvSpPr>
          <p:cNvPr id="41" name="Line 36"/>
          <p:cNvSpPr>
            <a:spLocks noChangeShapeType="1"/>
          </p:cNvSpPr>
          <p:nvPr/>
        </p:nvSpPr>
        <p:spPr bwMode="auto">
          <a:xfrm flipV="1">
            <a:off x="2008188" y="2335212"/>
            <a:ext cx="509587" cy="13985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2" name="Picture 5" descr="spider ph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919" y="1011806"/>
            <a:ext cx="13779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6553200" y="675256"/>
            <a:ext cx="148951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</a:rPr>
              <a:t>Nephila Clavipes</a:t>
            </a:r>
          </a:p>
        </p:txBody>
      </p:sp>
      <p:sp>
        <p:nvSpPr>
          <p:cNvPr id="44" name="Text Box 21"/>
          <p:cNvSpPr txBox="1">
            <a:spLocks noChangeArrowheads="1"/>
          </p:cNvSpPr>
          <p:nvPr/>
        </p:nvSpPr>
        <p:spPr bwMode="auto">
          <a:xfrm>
            <a:off x="0" y="6510671"/>
            <a:ext cx="82565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</a:rPr>
              <a:t>Steven E. et al., </a:t>
            </a:r>
            <a:r>
              <a:rPr kumimoji="0" lang="en-US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</a:rPr>
              <a:t>Sci. Technol. Adv. Mater.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</a:rPr>
              <a:t> 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</a:rPr>
              <a:t>2011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</a:rPr>
              <a:t>, </a:t>
            </a:r>
            <a:r>
              <a:rPr kumimoji="0" lang="en-US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</a:rPr>
              <a:t>12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</a:rPr>
              <a:t>, 055002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85800" y="4710906"/>
            <a:ext cx="464819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800" b="0" dirty="0">
                <a:solidFill>
                  <a:prstClr val="black"/>
                </a:solidFill>
                <a:latin typeface="Gill Sans Nova" panose="020B0602020104020203" pitchFamily="34" charset="0"/>
              </a:rPr>
              <a:t>21 nm Au is sputtered onto spider silk fibers, rendering them electrically conducting</a:t>
            </a:r>
          </a:p>
          <a:p>
            <a:pPr marL="227013" indent="-227013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800" b="0" dirty="0">
                <a:solidFill>
                  <a:prstClr val="black"/>
                </a:solidFill>
                <a:latin typeface="Gill Sans Nova" panose="020B0602020104020203" pitchFamily="34" charset="0"/>
              </a:rPr>
              <a:t>The silk wires can be flexed but care should be taken not to over-stretch them</a:t>
            </a:r>
          </a:p>
        </p:txBody>
      </p:sp>
    </p:spTree>
    <p:extLst>
      <p:ext uri="{BB962C8B-B14F-4D97-AF65-F5344CB8AC3E}">
        <p14:creationId xmlns:p14="http://schemas.microsoft.com/office/powerpoint/2010/main" val="252219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 animBg="1"/>
      <p:bldP spid="38" grpId="0"/>
      <p:bldP spid="39" grpId="0" animBg="1"/>
      <p:bldP spid="40" grpId="0"/>
      <p:bldP spid="41" grpId="0" animBg="1"/>
      <p:bldP spid="44" grpId="0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ext Box 2"/>
          <p:cNvSpPr txBox="1">
            <a:spLocks noChangeArrowheads="1"/>
          </p:cNvSpPr>
          <p:nvPr/>
        </p:nvSpPr>
        <p:spPr bwMode="auto">
          <a:xfrm>
            <a:off x="63500" y="22556"/>
            <a:ext cx="8279832" cy="64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Conductivity Measurements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latin typeface="Cambria" panose="02040503050406030204" pitchFamily="18" charset="0"/>
            </a:endParaRPr>
          </a:p>
        </p:txBody>
      </p:sp>
      <p:pic>
        <p:nvPicPr>
          <p:cNvPr id="34" name="Picture 19" descr="Graph4 comb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32063"/>
            <a:ext cx="4038600" cy="364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Line 3"/>
          <p:cNvSpPr>
            <a:spLocks noChangeShapeType="1"/>
          </p:cNvSpPr>
          <p:nvPr/>
        </p:nvSpPr>
        <p:spPr bwMode="auto">
          <a:xfrm>
            <a:off x="381000" y="685800"/>
            <a:ext cx="8305800" cy="0"/>
          </a:xfrm>
          <a:prstGeom prst="line">
            <a:avLst/>
          </a:prstGeom>
          <a:noFill/>
          <a:ln w="635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Text Box 5"/>
          <p:cNvSpPr txBox="1">
            <a:spLocks noChangeArrowheads="1"/>
          </p:cNvSpPr>
          <p:nvPr/>
        </p:nvSpPr>
        <p:spPr bwMode="auto">
          <a:xfrm>
            <a:off x="6434610" y="1136650"/>
            <a:ext cx="217719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</a:rPr>
              <a:t>4 </a:t>
            </a:r>
            <a:r>
              <a:rPr lang="en-US" sz="2000" b="0" kern="0" dirty="0">
                <a:solidFill>
                  <a:prstClr val="black"/>
                </a:solidFill>
                <a:latin typeface="Gill Sans Nova" panose="020B0602020104020203" pitchFamily="34" charset="0"/>
                <a:sym typeface="Symbol"/>
              </a:rPr>
              <a:t></a:t>
            </a:r>
            <a:r>
              <a:rPr lang="en-US" sz="1800" b="0" kern="0" dirty="0">
                <a:solidFill>
                  <a:prstClr val="black"/>
                </a:solidFill>
                <a:latin typeface="Gill Sans Nova" panose="020B0602020104020203" pitchFamily="34" charset="0"/>
                <a:sym typeface="Symbol"/>
              </a:rPr>
              <a:t>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</a:rPr>
              <a:t> spider silk wire</a:t>
            </a:r>
          </a:p>
        </p:txBody>
      </p:sp>
      <p:pic>
        <p:nvPicPr>
          <p:cNvPr id="48" name="Picture 6" descr="hoa_gold_af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83063"/>
            <a:ext cx="2362200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7" descr="hoa_gold_befo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43063"/>
            <a:ext cx="23622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hoa_silk_af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4144963"/>
            <a:ext cx="22860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9" descr="hoa_silk_befo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592263"/>
            <a:ext cx="23622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 Box 10"/>
          <p:cNvSpPr txBox="1">
            <a:spLocks noChangeArrowheads="1"/>
          </p:cNvSpPr>
          <p:nvPr/>
        </p:nvSpPr>
        <p:spPr bwMode="auto">
          <a:xfrm>
            <a:off x="457200" y="3206750"/>
            <a:ext cx="193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</a:rPr>
              <a:t>Before Cooldown</a:t>
            </a:r>
          </a:p>
        </p:txBody>
      </p:sp>
      <p:sp>
        <p:nvSpPr>
          <p:cNvPr id="53" name="Text Box 11"/>
          <p:cNvSpPr txBox="1">
            <a:spLocks noChangeArrowheads="1"/>
          </p:cNvSpPr>
          <p:nvPr/>
        </p:nvSpPr>
        <p:spPr bwMode="auto">
          <a:xfrm>
            <a:off x="533400" y="3867150"/>
            <a:ext cx="1746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</a:rPr>
              <a:t>After Cooldown</a:t>
            </a:r>
          </a:p>
        </p:txBody>
      </p:sp>
      <p:sp>
        <p:nvSpPr>
          <p:cNvPr id="55" name="Text Box 14"/>
          <p:cNvSpPr txBox="1">
            <a:spLocks noChangeArrowheads="1"/>
          </p:cNvSpPr>
          <p:nvPr/>
        </p:nvSpPr>
        <p:spPr bwMode="auto">
          <a:xfrm>
            <a:off x="6597650" y="3206750"/>
            <a:ext cx="193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</a:rPr>
              <a:t>Before Cooldown</a:t>
            </a:r>
          </a:p>
        </p:txBody>
      </p:sp>
      <p:sp>
        <p:nvSpPr>
          <p:cNvPr id="56" name="Text Box 15"/>
          <p:cNvSpPr txBox="1">
            <a:spLocks noChangeArrowheads="1"/>
          </p:cNvSpPr>
          <p:nvPr/>
        </p:nvSpPr>
        <p:spPr bwMode="auto">
          <a:xfrm>
            <a:off x="6737350" y="3852863"/>
            <a:ext cx="174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</a:rPr>
              <a:t>After Cooldown</a:t>
            </a:r>
          </a:p>
        </p:txBody>
      </p:sp>
      <p:sp>
        <p:nvSpPr>
          <p:cNvPr id="57" name="Line 16"/>
          <p:cNvSpPr>
            <a:spLocks noChangeShapeType="1"/>
          </p:cNvSpPr>
          <p:nvPr/>
        </p:nvSpPr>
        <p:spPr bwMode="auto">
          <a:xfrm>
            <a:off x="1447800" y="3548063"/>
            <a:ext cx="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Line 17"/>
          <p:cNvSpPr>
            <a:spLocks noChangeShapeType="1"/>
          </p:cNvSpPr>
          <p:nvPr/>
        </p:nvSpPr>
        <p:spPr bwMode="auto">
          <a:xfrm>
            <a:off x="7620000" y="3548063"/>
            <a:ext cx="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33401" y="6260068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prstClr val="black"/>
                </a:solidFill>
                <a:latin typeface="Gill Sans Nova" panose="020B0602020104020203" pitchFamily="34" charset="0"/>
              </a:rPr>
              <a:t>Carbon paste, 4-probe measurement</a:t>
            </a:r>
          </a:p>
        </p:txBody>
      </p:sp>
      <p:sp>
        <p:nvSpPr>
          <p:cNvPr id="62" name="Text Box 9"/>
          <p:cNvSpPr txBox="1">
            <a:spLocks noChangeArrowheads="1"/>
          </p:cNvSpPr>
          <p:nvPr/>
        </p:nvSpPr>
        <p:spPr bwMode="auto">
          <a:xfrm>
            <a:off x="446337" y="1146175"/>
            <a:ext cx="17459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</a:rPr>
              <a:t>12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  <a:sym typeface="Symbol"/>
              </a:rPr>
              <a:t>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  <a:sym typeface="Symbol"/>
              </a:rPr>
              <a:t>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</a:rPr>
              <a:t> gold wire</a:t>
            </a:r>
          </a:p>
        </p:txBody>
      </p:sp>
      <p:sp>
        <p:nvSpPr>
          <p:cNvPr id="63" name="Rectangle 11"/>
          <p:cNvSpPr>
            <a:spLocks noChangeArrowheads="1"/>
          </p:cNvSpPr>
          <p:nvPr/>
        </p:nvSpPr>
        <p:spPr bwMode="auto">
          <a:xfrm>
            <a:off x="2362249" y="2120994"/>
            <a:ext cx="42730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2400" b="0" dirty="0">
                <a:solidFill>
                  <a:prstClr val="black"/>
                </a:solidFill>
                <a:latin typeface="Gill Sans Nova" panose="020B0602020104020203" pitchFamily="34" charset="0"/>
                <a:ea typeface="ＭＳ Ｐゴシック" pitchFamily="34" charset="-128"/>
              </a:rPr>
              <a:t>Fe(</a:t>
            </a:r>
            <a:r>
              <a:rPr lang="en-US" altLang="ja-JP" sz="2400" b="0" dirty="0" err="1">
                <a:solidFill>
                  <a:prstClr val="black"/>
                </a:solidFill>
                <a:latin typeface="Gill Sans Nova" panose="020B0602020104020203" pitchFamily="34" charset="0"/>
                <a:ea typeface="ＭＳ Ｐゴシック" pitchFamily="34" charset="-128"/>
              </a:rPr>
              <a:t>tpma</a:t>
            </a:r>
            <a:r>
              <a:rPr lang="en-US" altLang="ja-JP" sz="2400" b="0" dirty="0">
                <a:solidFill>
                  <a:prstClr val="black"/>
                </a:solidFill>
                <a:latin typeface="Gill Sans Nova" panose="020B0602020104020203" pitchFamily="34" charset="0"/>
                <a:ea typeface="ＭＳ Ｐゴシック" pitchFamily="34" charset="-128"/>
              </a:rPr>
              <a:t>)(</a:t>
            </a:r>
            <a:r>
              <a:rPr lang="en-US" altLang="ja-JP" sz="2400" b="0" dirty="0" err="1">
                <a:solidFill>
                  <a:prstClr val="black"/>
                </a:solidFill>
                <a:latin typeface="Gill Sans Nova" panose="020B0602020104020203" pitchFamily="34" charset="0"/>
                <a:ea typeface="ＭＳ Ｐゴシック" pitchFamily="34" charset="-128"/>
              </a:rPr>
              <a:t>xbim</a:t>
            </a:r>
            <a:r>
              <a:rPr lang="en-US" altLang="ja-JP" sz="2400" b="0" dirty="0">
                <a:solidFill>
                  <a:prstClr val="black"/>
                </a:solidFill>
                <a:latin typeface="Gill Sans Nova" panose="020B0602020104020203" pitchFamily="34" charset="0"/>
                <a:ea typeface="ＭＳ Ｐゴシック" pitchFamily="34" charset="-128"/>
              </a:rPr>
              <a:t>)]ClO</a:t>
            </a:r>
            <a:r>
              <a:rPr lang="en-US" altLang="ja-JP" sz="2400" b="0" baseline="-25000" dirty="0">
                <a:solidFill>
                  <a:prstClr val="black"/>
                </a:solidFill>
                <a:latin typeface="Gill Sans Nova" panose="020B0602020104020203" pitchFamily="34" charset="0"/>
                <a:ea typeface="ＭＳ Ｐゴシック" pitchFamily="34" charset="-128"/>
              </a:rPr>
              <a:t>4</a:t>
            </a:r>
            <a:r>
              <a:rPr lang="en-US" altLang="ja-JP" sz="2400" b="0" dirty="0">
                <a:solidFill>
                  <a:prstClr val="black"/>
                </a:solidFill>
                <a:latin typeface="Gill Sans Nova" panose="020B0602020104020203" pitchFamily="34" charset="0"/>
                <a:ea typeface="ＭＳ Ｐゴシック" pitchFamily="34" charset="-128"/>
              </a:rPr>
              <a:t>(TCNQ)</a:t>
            </a:r>
            <a:r>
              <a:rPr lang="en-US" altLang="ja-JP" sz="2400" b="0" baseline="-25000" dirty="0">
                <a:solidFill>
                  <a:prstClr val="black"/>
                </a:solidFill>
                <a:latin typeface="Gill Sans Nova" panose="020B0602020104020203" pitchFamily="34" charset="0"/>
                <a:ea typeface="ＭＳ Ｐゴシック" pitchFamily="34" charset="-128"/>
              </a:rPr>
              <a:t>1.5</a:t>
            </a:r>
            <a:r>
              <a:rPr lang="en-US" altLang="ja-JP" sz="2400" b="0" dirty="0">
                <a:solidFill>
                  <a:prstClr val="black"/>
                </a:solidFill>
                <a:latin typeface="Gill Sans Nova" panose="020B0602020104020203" pitchFamily="34" charset="0"/>
                <a:ea typeface="ＭＳ Ｐゴシック" pitchFamily="34" charset="-128"/>
              </a:rPr>
              <a:t> </a:t>
            </a:r>
          </a:p>
        </p:txBody>
      </p:sp>
      <p:sp>
        <p:nvSpPr>
          <p:cNvPr id="64" name="Text Box 14"/>
          <p:cNvSpPr txBox="1">
            <a:spLocks noChangeArrowheads="1"/>
          </p:cNvSpPr>
          <p:nvPr/>
        </p:nvSpPr>
        <p:spPr bwMode="auto">
          <a:xfrm>
            <a:off x="2956710" y="1006475"/>
            <a:ext cx="3087704" cy="83099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</a:rPr>
              <a:t>Tiny, brittle, and semi-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</a:rPr>
              <a:t>transparent crystals</a:t>
            </a:r>
          </a:p>
        </p:txBody>
      </p:sp>
    </p:spTree>
    <p:extLst>
      <p:ext uri="{BB962C8B-B14F-4D97-AF65-F5344CB8AC3E}">
        <p14:creationId xmlns:p14="http://schemas.microsoft.com/office/powerpoint/2010/main" val="3276108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Box 8"/>
          <p:cNvSpPr txBox="1">
            <a:spLocks noChangeArrowheads="1"/>
          </p:cNvSpPr>
          <p:nvPr/>
        </p:nvSpPr>
        <p:spPr bwMode="auto">
          <a:xfrm>
            <a:off x="93229" y="6287576"/>
            <a:ext cx="65063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089025" indent="-1089025" eaLnBrk="1" hangingPunct="1"/>
            <a:r>
              <a:rPr lang="en-US" sz="14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Adapted from:  </a:t>
            </a:r>
            <a:r>
              <a:rPr lang="en-US" sz="1400" b="0" dirty="0" err="1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Dugay</a:t>
            </a:r>
            <a:r>
              <a:rPr lang="en-US" sz="14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, J.; </a:t>
            </a:r>
            <a:r>
              <a:rPr lang="en-US" sz="1400" b="0" dirty="0" err="1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Aarts</a:t>
            </a:r>
            <a:r>
              <a:rPr lang="en-US" sz="14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, M.; </a:t>
            </a:r>
            <a:r>
              <a:rPr lang="en-US" sz="1400" b="0" dirty="0" err="1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Gimenez</a:t>
            </a:r>
            <a:r>
              <a:rPr lang="en-US" sz="14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-Marques, M.; </a:t>
            </a:r>
            <a:r>
              <a:rPr lang="en-US" sz="1400" b="0" dirty="0" err="1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Kozlova</a:t>
            </a:r>
            <a:r>
              <a:rPr lang="en-US" sz="14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, T.; </a:t>
            </a:r>
            <a:r>
              <a:rPr lang="en-US" sz="1400" b="0" dirty="0" err="1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Zandbergen</a:t>
            </a:r>
            <a:r>
              <a:rPr lang="en-US" sz="14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, H. W.; Coronado, E.; van der </a:t>
            </a:r>
            <a:r>
              <a:rPr lang="en-US" sz="1400" b="0" dirty="0" err="1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Zant</a:t>
            </a:r>
            <a:r>
              <a:rPr lang="en-US" sz="14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, H. S. J. </a:t>
            </a:r>
            <a:r>
              <a:rPr lang="en-US" sz="1400" b="0" i="1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Nano Lett. </a:t>
            </a:r>
            <a:r>
              <a:rPr lang="en-US" sz="140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2017</a:t>
            </a:r>
            <a:r>
              <a:rPr lang="en-US" sz="14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, </a:t>
            </a:r>
            <a:r>
              <a:rPr lang="en-US" sz="1400" b="0" i="1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17</a:t>
            </a:r>
            <a:r>
              <a:rPr lang="en-US" sz="14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, 186-193</a:t>
            </a:r>
            <a:endParaRPr lang="en-US" sz="1400" b="0" dirty="0">
              <a:latin typeface="Gill Sans Nova" panose="020B0602020104020203" pitchFamily="34" charset="0"/>
            </a:endParaRPr>
          </a:p>
        </p:txBody>
      </p:sp>
      <p:sp>
        <p:nvSpPr>
          <p:cNvPr id="20" name="Rectangle 55"/>
          <p:cNvSpPr>
            <a:spLocks noChangeArrowheads="1"/>
          </p:cNvSpPr>
          <p:nvPr/>
        </p:nvSpPr>
        <p:spPr bwMode="auto">
          <a:xfrm>
            <a:off x="466602" y="723083"/>
            <a:ext cx="420794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087438" indent="-1087438">
              <a:spcBef>
                <a:spcPct val="20000"/>
              </a:spcBef>
            </a:pPr>
            <a:r>
              <a:rPr lang="en-US" sz="2200" b="0" dirty="0">
                <a:latin typeface="Gill Sans Nova" panose="020B0602020104020203" pitchFamily="34" charset="0"/>
              </a:rPr>
              <a:t>SCO nanoparticles on graphene</a:t>
            </a:r>
            <a:endParaRPr lang="en-US" sz="2200" dirty="0">
              <a:solidFill>
                <a:srgbClr val="FF0000"/>
              </a:solidFill>
              <a:latin typeface="Gill Sans Nova" panose="020B0602020104020203" pitchFamily="34" charset="0"/>
              <a:cs typeface="Times New Roman" pitchFamily="18" charset="0"/>
            </a:endParaRPr>
          </a:p>
          <a:p>
            <a:pPr marL="341313" indent="-163513">
              <a:spcBef>
                <a:spcPts val="600"/>
              </a:spcBef>
              <a:buFontTx/>
              <a:buChar char="-"/>
            </a:pPr>
            <a:r>
              <a:rPr lang="en-US" sz="2200" b="0" dirty="0">
                <a:latin typeface="Gill Sans Nova" panose="020B0602020104020203" pitchFamily="34" charset="0"/>
              </a:rPr>
              <a:t>Deposited by contact printing from the surface of an </a:t>
            </a:r>
            <a:r>
              <a:rPr lang="en-US" sz="2200" b="0" dirty="0" err="1">
                <a:latin typeface="Gill Sans Nova" panose="020B0602020104020203" pitchFamily="34" charset="0"/>
              </a:rPr>
              <a:t>ethyleneglycol</a:t>
            </a:r>
            <a:r>
              <a:rPr lang="en-US" sz="2200" b="0" dirty="0">
                <a:latin typeface="Gill Sans Nova" panose="020B0602020104020203" pitchFamily="34" charset="0"/>
              </a:rPr>
              <a:t> droplet)</a:t>
            </a:r>
          </a:p>
          <a:p>
            <a:pPr marL="341313" indent="-163513">
              <a:spcBef>
                <a:spcPts val="600"/>
              </a:spcBef>
              <a:buFontTx/>
              <a:buChar char="-"/>
            </a:pPr>
            <a:r>
              <a:rPr lang="en-US" sz="2200" b="0" dirty="0">
                <a:latin typeface="Gill Sans Nova" panose="020B0602020104020203" pitchFamily="34" charset="0"/>
              </a:rPr>
              <a:t>NP rods: </a:t>
            </a:r>
            <a:r>
              <a:rPr lang="en-US" sz="2200" b="0" i="1" dirty="0">
                <a:latin typeface="Gill Sans Nova" panose="020B0602020104020203" pitchFamily="34" charset="0"/>
              </a:rPr>
              <a:t>l</a:t>
            </a:r>
            <a:r>
              <a:rPr lang="en-US" sz="2200" b="0" dirty="0">
                <a:latin typeface="Gill Sans Nova" panose="020B0602020104020203" pitchFamily="34" charset="0"/>
              </a:rPr>
              <a:t> ~ 25 nm, </a:t>
            </a:r>
            <a:r>
              <a:rPr lang="en-US" sz="2200" b="0" i="1" dirty="0">
                <a:latin typeface="Gill Sans Nova" panose="020B0602020104020203" pitchFamily="34" charset="0"/>
              </a:rPr>
              <a:t>d</a:t>
            </a:r>
            <a:r>
              <a:rPr lang="en-US" sz="2200" b="0" dirty="0">
                <a:latin typeface="Gill Sans Nova" panose="020B0602020104020203" pitchFamily="34" charset="0"/>
              </a:rPr>
              <a:t> ~ 9 nm</a:t>
            </a: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1051134" y="29760"/>
            <a:ext cx="7056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tabLst>
                <a:tab pos="465138" algn="l"/>
              </a:tabLst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sym typeface="Symbol" pitchFamily="18" charset="2"/>
              </a:rPr>
              <a:t>II. Ultrathin SCO Films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134" y="2924339"/>
            <a:ext cx="3250410" cy="28065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842456" y="644507"/>
            <a:ext cx="3565380" cy="5455945"/>
            <a:chOff x="4842456" y="576035"/>
            <a:chExt cx="3565380" cy="545594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6851" y="654611"/>
              <a:ext cx="3500985" cy="537736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4842456" y="576035"/>
              <a:ext cx="309093" cy="42851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Garamond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8886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2D394EEC-B547-EE4A-1949-41CE9D99A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191" y="-8740"/>
            <a:ext cx="71377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tabLst>
                <a:tab pos="465138" algn="l"/>
              </a:tabLst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sym typeface="Symbol" pitchFamily="18" charset="2"/>
              </a:rPr>
              <a:t>Depositing Molecules on Substrates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36CBC54-6B66-D14B-454A-494235D573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651401"/>
              </p:ext>
            </p:extLst>
          </p:nvPr>
        </p:nvGraphicFramePr>
        <p:xfrm>
          <a:off x="1082300" y="820731"/>
          <a:ext cx="6935543" cy="506288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22911">
                  <a:extLst>
                    <a:ext uri="{9D8B030D-6E8A-4147-A177-3AD203B41FA5}">
                      <a16:colId xmlns:a16="http://schemas.microsoft.com/office/drawing/2014/main" val="2471615174"/>
                    </a:ext>
                  </a:extLst>
                </a:gridCol>
                <a:gridCol w="1560510">
                  <a:extLst>
                    <a:ext uri="{9D8B030D-6E8A-4147-A177-3AD203B41FA5}">
                      <a16:colId xmlns:a16="http://schemas.microsoft.com/office/drawing/2014/main" val="442225539"/>
                    </a:ext>
                  </a:extLst>
                </a:gridCol>
                <a:gridCol w="1626061">
                  <a:extLst>
                    <a:ext uri="{9D8B030D-6E8A-4147-A177-3AD203B41FA5}">
                      <a16:colId xmlns:a16="http://schemas.microsoft.com/office/drawing/2014/main" val="852600840"/>
                    </a:ext>
                  </a:extLst>
                </a:gridCol>
                <a:gridCol w="1626061">
                  <a:extLst>
                    <a:ext uri="{9D8B030D-6E8A-4147-A177-3AD203B41FA5}">
                      <a16:colId xmlns:a16="http://schemas.microsoft.com/office/drawing/2014/main" val="2190218341"/>
                    </a:ext>
                  </a:extLst>
                </a:gridCol>
              </a:tblGrid>
              <a:tr h="81199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Gill Sans MT" panose="020B0502020104020203" pitchFamily="34" charset="0"/>
                        </a:rPr>
                        <a:t>Source </a:t>
                      </a:r>
                      <a:r>
                        <a:rPr lang="en-US" sz="2000" dirty="0">
                          <a:latin typeface="Gill Sans MT" panose="020B0502020104020203" pitchFamily="34" charset="0"/>
                          <a:sym typeface="Symbol" panose="05050102010706020507" pitchFamily="18" charset="2"/>
                        </a:rPr>
                        <a:t></a:t>
                      </a:r>
                      <a:endParaRPr lang="en-US" sz="2000" dirty="0"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Gill Sans MT" panose="020B0502020104020203" pitchFamily="34" charset="0"/>
                        </a:rPr>
                        <a:t>Solution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FF00"/>
                          </a:solidFill>
                          <a:latin typeface="Gill Sans MT" panose="020B0502020104020203" pitchFamily="34" charset="0"/>
                        </a:rPr>
                        <a:t>Gas 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Gill Sans MT" panose="020B0502020104020203" pitchFamily="34" charset="0"/>
                        </a:rPr>
                        <a:t>Solid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7007966"/>
                  </a:ext>
                </a:extLst>
              </a:tr>
              <a:tr h="47044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Gill Sans MT" panose="020B0502020104020203" pitchFamily="34" charset="0"/>
                        </a:rPr>
                        <a:t>Generality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823B"/>
                          </a:solidFill>
                          <a:latin typeface="Gill Sans MT" panose="020B0502020104020203" pitchFamily="34" charset="0"/>
                          <a:sym typeface="Wingdings" panose="05000000000000000000" pitchFamily="2" charset="2"/>
                        </a:rPr>
                        <a:t>High</a:t>
                      </a:r>
                      <a:endParaRPr lang="en-US" sz="2000" b="1" dirty="0">
                        <a:solidFill>
                          <a:srgbClr val="00823B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Gill Sans MT" panose="020B0502020104020203" pitchFamily="34" charset="0"/>
                          <a:sym typeface="Wingdings" panose="05000000000000000000" pitchFamily="2" charset="2"/>
                        </a:rPr>
                        <a:t>Moderate</a:t>
                      </a:r>
                      <a:endParaRPr lang="en-US" sz="2000" dirty="0"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latin typeface="Gill Sans MT" panose="020B0502020104020203" pitchFamily="34" charset="0"/>
                          <a:sym typeface="Wingdings" panose="05000000000000000000" pitchFamily="2" charset="2"/>
                        </a:rPr>
                        <a:t>Low(?)</a:t>
                      </a:r>
                      <a:endParaRPr lang="en-US" sz="2000" dirty="0">
                        <a:solidFill>
                          <a:srgbClr val="C00000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3513990"/>
                  </a:ext>
                </a:extLst>
              </a:tr>
              <a:tr h="47044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Gill Sans MT" panose="020B0502020104020203" pitchFamily="34" charset="0"/>
                        </a:rPr>
                        <a:t>Scalability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823B"/>
                          </a:solidFill>
                          <a:latin typeface="Gill Sans MT" panose="020B0502020104020203" pitchFamily="34" charset="0"/>
                        </a:rPr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Gill Sans MT" panose="020B0502020104020203" pitchFamily="34" charset="0"/>
                        </a:rPr>
                        <a:t>Moderate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Gill Sans MT" panose="020B0502020104020203" pitchFamily="34" charset="0"/>
                        </a:rPr>
                        <a:t>Moderate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2909531"/>
                  </a:ext>
                </a:extLst>
              </a:tr>
              <a:tr h="47044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Gill Sans MT" panose="020B0502020104020203" pitchFamily="34" charset="0"/>
                        </a:rPr>
                        <a:t>Purity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latin typeface="Gill Sans MT" panose="020B0502020104020203" pitchFamily="34" charset="0"/>
                        </a:rPr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823B"/>
                          </a:solidFill>
                          <a:latin typeface="Gill Sans MT" panose="020B0502020104020203" pitchFamily="34" charset="0"/>
                        </a:rPr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Gill Sans MT" panose="020B0502020104020203" pitchFamily="34" charset="0"/>
                        </a:rPr>
                        <a:t>Moderate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8022186"/>
                  </a:ext>
                </a:extLst>
              </a:tr>
              <a:tr h="47044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Gill Sans MT" panose="020B0502020104020203" pitchFamily="34" charset="0"/>
                        </a:rPr>
                        <a:t>Requirements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6097512"/>
                  </a:ext>
                </a:extLst>
              </a:tr>
              <a:tr h="47044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Gill Sans MT" panose="020B0502020104020203" pitchFamily="34" charset="0"/>
                        </a:rPr>
                        <a:t>  e-neutrality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823B"/>
                          </a:solidFill>
                          <a:latin typeface="Gill Sans MT" panose="020B0502020104020203" pitchFamily="34" charset="0"/>
                          <a:sym typeface="Wingdings" panose="05000000000000000000" pitchFamily="2" charset="2"/>
                        </a:rPr>
                        <a:t>n/a</a:t>
                      </a:r>
                      <a:endParaRPr lang="en-US" sz="2000" b="1" dirty="0">
                        <a:solidFill>
                          <a:srgbClr val="00823B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latin typeface="Gill Sans MT" panose="020B05020201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C00000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Gill Sans MT" panose="020B0502020104020203" pitchFamily="34" charset="0"/>
                        </a:rPr>
                        <a:t>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868342"/>
                  </a:ext>
                </a:extLst>
              </a:tr>
              <a:tr h="47044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Gill Sans MT" panose="020B0502020104020203" pitchFamily="34" charset="0"/>
                        </a:rPr>
                        <a:t>  solubility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latin typeface="Gill Sans MT" panose="020B05020201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C00000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823B"/>
                          </a:solidFill>
                          <a:latin typeface="Gill Sans MT" panose="020B0502020104020203" pitchFamily="34" charset="0"/>
                          <a:sym typeface="Wingdings" panose="05000000000000000000" pitchFamily="2" charset="2"/>
                        </a:rPr>
                        <a:t>n/a</a:t>
                      </a:r>
                      <a:endParaRPr lang="en-US" sz="2000" dirty="0">
                        <a:solidFill>
                          <a:srgbClr val="C00000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823B"/>
                          </a:solidFill>
                          <a:latin typeface="Gill Sans MT" panose="020B0502020104020203" pitchFamily="34" charset="0"/>
                          <a:sym typeface="Wingdings" panose="05000000000000000000" pitchFamily="2" charset="2"/>
                        </a:rPr>
                        <a:t>n/a</a:t>
                      </a:r>
                      <a:endParaRPr lang="en-US" sz="2000" dirty="0">
                        <a:solidFill>
                          <a:srgbClr val="C00000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6676335"/>
                  </a:ext>
                </a:extLst>
              </a:tr>
              <a:tr h="47044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Gill Sans MT" panose="020B0502020104020203" pitchFamily="34" charset="0"/>
                        </a:rPr>
                        <a:t>  volatility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823B"/>
                          </a:solidFill>
                          <a:latin typeface="Gill Sans MT" panose="020B0502020104020203" pitchFamily="34" charset="0"/>
                          <a:sym typeface="Wingdings" panose="05000000000000000000" pitchFamily="2" charset="2"/>
                        </a:rPr>
                        <a:t>n/a</a:t>
                      </a:r>
                      <a:endParaRPr lang="en-US" sz="2000" dirty="0">
                        <a:solidFill>
                          <a:srgbClr val="C00000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latin typeface="Gill Sans MT" panose="020B05020201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C00000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823B"/>
                          </a:solidFill>
                          <a:latin typeface="Gill Sans MT" panose="020B0502020104020203" pitchFamily="34" charset="0"/>
                          <a:sym typeface="Wingdings" panose="05000000000000000000" pitchFamily="2" charset="2"/>
                        </a:rPr>
                        <a:t>n/a</a:t>
                      </a:r>
                      <a:endParaRPr lang="en-US" sz="2000" dirty="0">
                        <a:solidFill>
                          <a:srgbClr val="C00000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5935636"/>
                  </a:ext>
                </a:extLst>
              </a:tr>
              <a:tr h="48735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Gill Sans MT" panose="020B0502020104020203" pitchFamily="34" charset="0"/>
                        </a:rPr>
                        <a:t>  thermal stability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Gill Sans MT" panose="020B0502020104020203" pitchFamily="34" charset="0"/>
                          <a:sym typeface="Wingdings" panose="05000000000000000000" pitchFamily="2" charset="2"/>
                        </a:rPr>
                        <a:t>o</a:t>
                      </a:r>
                      <a:endParaRPr lang="en-US" sz="2000" dirty="0"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latin typeface="Gill Sans MT" panose="020B05020201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C00000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Gill Sans MT" panose="020B0502020104020203" pitchFamily="34" charset="0"/>
                          <a:sym typeface="Wingdings" panose="05000000000000000000" pitchFamily="2" charset="2"/>
                        </a:rPr>
                        <a:t>o</a:t>
                      </a:r>
                      <a:endParaRPr lang="en-US" sz="2000" dirty="0"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9542313"/>
                  </a:ext>
                </a:extLst>
              </a:tr>
              <a:tr h="47044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Gill Sans MT" panose="020B0502020104020203" pitchFamily="34" charset="0"/>
                        </a:rPr>
                        <a:t>  surface stability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latin typeface="Gill Sans MT" panose="020B05020201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C00000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latin typeface="Gill Sans MT" panose="020B05020201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C00000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Gill Sans MT" panose="020B0502020104020203" pitchFamily="34" charset="0"/>
                        </a:rPr>
                        <a:t>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0429659"/>
                  </a:ext>
                </a:extLst>
              </a:tr>
            </a:tbl>
          </a:graphicData>
        </a:graphic>
      </p:graphicFrame>
      <p:sp>
        <p:nvSpPr>
          <p:cNvPr id="4" name="Text Box 8">
            <a:extLst>
              <a:ext uri="{FF2B5EF4-FFF2-40B4-BE49-F238E27FC236}">
                <a16:creationId xmlns:a16="http://schemas.microsoft.com/office/drawing/2014/main" id="{81A75F1F-0DFE-E628-2199-6479C06FB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1794" y="6128311"/>
            <a:ext cx="360317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63600" indent="-863600" algn="ctr" eaLnBrk="1" hangingPunct="1"/>
            <a:r>
              <a:rPr lang="en-US" sz="2200" dirty="0">
                <a:solidFill>
                  <a:srgbClr val="FF0000"/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</a:t>
            </a:r>
            <a:r>
              <a:rPr lang="en-US" sz="2200" b="0" dirty="0">
                <a:latin typeface="Gill Sans MT" panose="020B0502020104020203" pitchFamily="34" charset="0"/>
                <a:sym typeface="Wingdings" panose="05000000000000000000" pitchFamily="2" charset="2"/>
              </a:rPr>
              <a:t> = required     o = desired</a:t>
            </a:r>
            <a:endParaRPr lang="en-US" sz="2200" b="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94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3"/>
          <p:cNvSpPr txBox="1">
            <a:spLocks noChangeArrowheads="1"/>
          </p:cNvSpPr>
          <p:nvPr/>
        </p:nvSpPr>
        <p:spPr bwMode="auto">
          <a:xfrm>
            <a:off x="1051134" y="-8740"/>
            <a:ext cx="7056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tabLst>
                <a:tab pos="465138" algn="l"/>
              </a:tabLst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sym typeface="Symbol" pitchFamily="18" charset="2"/>
              </a:rPr>
              <a:t>Gas-Phase Deposition of SCO Films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EB50E8A-0E5C-401B-89D4-534B33CB17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8280" y="706562"/>
          <a:ext cx="2089145" cy="1841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1546678" imgH="1363703" progId="ChemDraw.Document.6.0">
                  <p:embed/>
                </p:oleObj>
              </mc:Choice>
              <mc:Fallback>
                <p:oleObj name="CS ChemDraw Drawing" r:id="rId2" imgW="1546678" imgH="1363703" progId="ChemDraw.Document.6.0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BEB50E8A-0E5C-401B-89D4-534B33CB17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8280" y="706562"/>
                        <a:ext cx="2089145" cy="18418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5CDF2825-9B06-463D-AC5C-4140C5AAFD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61239" y="559960"/>
          <a:ext cx="1828650" cy="2135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1194233" imgH="1394460" progId="ChemDraw.Document.6.0">
                  <p:embed/>
                </p:oleObj>
              </mc:Choice>
              <mc:Fallback>
                <p:oleObj name="CS ChemDraw Drawing" r:id="rId4" imgW="1194233" imgH="1394460" progId="ChemDraw.Document.6.0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5CDF2825-9B06-463D-AC5C-4140C5AAF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61239" y="559960"/>
                        <a:ext cx="1828650" cy="21350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F7BD542-424C-4AB2-932C-705A89DBDF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24350" y="3342414"/>
          <a:ext cx="2038733" cy="2192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6" imgW="1514221" imgH="1630541" progId="ChemDraw.Document.6.0">
                  <p:embed/>
                </p:oleObj>
              </mc:Choice>
              <mc:Fallback>
                <p:oleObj name="CS ChemDraw Drawing" r:id="rId6" imgW="1514221" imgH="1630541" progId="ChemDraw.Document.6.0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AF7BD542-424C-4AB2-932C-705A89DBDF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24350" y="3342414"/>
                        <a:ext cx="2038733" cy="21928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7041CBBB-41EC-47DA-9BAA-662BDB3432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0876" y="3300744"/>
          <a:ext cx="1944034" cy="2226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8" imgW="1618249" imgH="1852907" progId="ChemDraw.Document.6.0">
                  <p:embed/>
                </p:oleObj>
              </mc:Choice>
              <mc:Fallback>
                <p:oleObj name="CS ChemDraw Drawing" r:id="rId8" imgW="1618249" imgH="1852907" progId="ChemDraw.Document.6.0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7041CBBB-41EC-47DA-9BAA-662BDB3432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0876" y="3300744"/>
                        <a:ext cx="1944034" cy="22264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9C38002D-AA5E-48F9-B553-ECAC9D5F03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34200" y="3408362"/>
          <a:ext cx="1816206" cy="2184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0" imgW="1403120" imgH="1688315" progId="ChemDraw.Document.6.0">
                  <p:embed/>
                </p:oleObj>
              </mc:Choice>
              <mc:Fallback>
                <p:oleObj name="CS ChemDraw Drawing" r:id="rId10" imgW="1403120" imgH="1688315" progId="ChemDraw.Document.6.0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9C38002D-AA5E-48F9-B553-ECAC9D5F03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34200" y="3408362"/>
                        <a:ext cx="1816206" cy="2184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AA370C99-A1F8-4563-BC8D-16DCB5BBB8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87942" y="644497"/>
          <a:ext cx="1972912" cy="1965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2" imgW="1805498" imgH="1798043" progId="ChemDraw.Document.6.0">
                  <p:embed/>
                </p:oleObj>
              </mc:Choice>
              <mc:Fallback>
                <p:oleObj name="CS ChemDraw Drawing" r:id="rId12" imgW="1805498" imgH="1798043" progId="ChemDraw.Document.6.0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AA370C99-A1F8-4563-BC8D-16DCB5BBB8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987942" y="644497"/>
                        <a:ext cx="1972912" cy="1965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F4490870-A8B4-4C20-B1AA-A76EA1CE4C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24388" y="663575"/>
          <a:ext cx="2128837" cy="192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4" imgW="1698974" imgH="1537439" progId="ChemDraw.Document.6.0">
                  <p:embed/>
                </p:oleObj>
              </mc:Choice>
              <mc:Fallback>
                <p:oleObj name="CS ChemDraw Drawing" r:id="rId14" imgW="1698974" imgH="1537439" progId="ChemDraw.Document.6.0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F4490870-A8B4-4C20-B1AA-A76EA1CE4C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624388" y="663575"/>
                        <a:ext cx="2128837" cy="1927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57728CA9-54EA-41B9-B98C-A9EA7B614131}"/>
              </a:ext>
            </a:extLst>
          </p:cNvPr>
          <p:cNvSpPr/>
          <p:nvPr/>
        </p:nvSpPr>
        <p:spPr>
          <a:xfrm>
            <a:off x="839730" y="2665782"/>
            <a:ext cx="11031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180 °C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–8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mbar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4A2FF6-E747-4EF8-9578-060D30D8CF2E}"/>
              </a:ext>
            </a:extLst>
          </p:cNvPr>
          <p:cNvSpPr/>
          <p:nvPr/>
        </p:nvSpPr>
        <p:spPr>
          <a:xfrm>
            <a:off x="5126152" y="5564246"/>
            <a:ext cx="11031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162 °C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–2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mbar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3F8E2E-36EE-4C8B-B334-D828A582A357}"/>
              </a:ext>
            </a:extLst>
          </p:cNvPr>
          <p:cNvSpPr/>
          <p:nvPr/>
        </p:nvSpPr>
        <p:spPr>
          <a:xfrm>
            <a:off x="3000920" y="2665782"/>
            <a:ext cx="11031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237 °C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–9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mbar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684656-402D-42B9-B376-BF686A2F15E6}"/>
              </a:ext>
            </a:extLst>
          </p:cNvPr>
          <p:cNvSpPr/>
          <p:nvPr/>
        </p:nvSpPr>
        <p:spPr>
          <a:xfrm>
            <a:off x="2766170" y="5564246"/>
            <a:ext cx="11031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190 °C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–5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mbar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14DCAF-F90F-41DA-9D7A-879B27A56490}"/>
              </a:ext>
            </a:extLst>
          </p:cNvPr>
          <p:cNvSpPr/>
          <p:nvPr/>
        </p:nvSpPr>
        <p:spPr>
          <a:xfrm>
            <a:off x="908406" y="5564246"/>
            <a:ext cx="11031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140 °C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–8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mbar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E6A21C-BA63-4AB4-A741-88F854900BEC}"/>
              </a:ext>
            </a:extLst>
          </p:cNvPr>
          <p:cNvSpPr/>
          <p:nvPr/>
        </p:nvSpPr>
        <p:spPr>
          <a:xfrm>
            <a:off x="7012052" y="5564246"/>
            <a:ext cx="11031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217 °C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–9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mbar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92BFFB-59FC-4794-B97F-05656DEA5095}"/>
              </a:ext>
            </a:extLst>
          </p:cNvPr>
          <p:cNvSpPr/>
          <p:nvPr/>
        </p:nvSpPr>
        <p:spPr>
          <a:xfrm>
            <a:off x="5225363" y="2704282"/>
            <a:ext cx="11031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160 °C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–9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mbar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4885F3C-C8AF-4637-9D36-5D91D85BCA74}"/>
              </a:ext>
            </a:extLst>
          </p:cNvPr>
          <p:cNvSpPr/>
          <p:nvPr/>
        </p:nvSpPr>
        <p:spPr>
          <a:xfrm>
            <a:off x="7178659" y="2704282"/>
            <a:ext cx="11031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 °C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–9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mbar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BEB50E8A-0E5C-401B-89D4-534B33CB17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35069" y="3408362"/>
          <a:ext cx="2138014" cy="2097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6" imgW="1479684" imgH="1447661" progId="ChemDraw.Document.6.0">
                  <p:embed/>
                </p:oleObj>
              </mc:Choice>
              <mc:Fallback>
                <p:oleObj name="CS ChemDraw Drawing" r:id="rId16" imgW="1479684" imgH="1447661" progId="ChemDraw.Document.6.0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BEB50E8A-0E5C-401B-89D4-534B33CB17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535069" y="3408362"/>
                        <a:ext cx="2138014" cy="20975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119634" y="6310463"/>
            <a:ext cx="56380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63600" indent="-863600" eaLnBrk="1" hangingPunct="1"/>
            <a:r>
              <a:rPr lang="en-US" sz="1400" b="0" dirty="0">
                <a:latin typeface="Gill Sans MT" panose="020B0502020104020203" pitchFamily="34" charset="0"/>
              </a:rPr>
              <a:t>Kumar, K. S.; Ruben, M.  </a:t>
            </a:r>
            <a:r>
              <a:rPr lang="en-US" sz="1400" b="0" i="1" dirty="0" err="1">
                <a:latin typeface="Gill Sans MT" panose="020B0502020104020203" pitchFamily="34" charset="0"/>
              </a:rPr>
              <a:t>Angew</a:t>
            </a:r>
            <a:r>
              <a:rPr lang="en-US" sz="1400" b="0" i="1" dirty="0">
                <a:latin typeface="Gill Sans MT" panose="020B0502020104020203" pitchFamily="34" charset="0"/>
              </a:rPr>
              <a:t>. Chem. Int. Ed. </a:t>
            </a:r>
            <a:r>
              <a:rPr lang="en-US" sz="1400" dirty="0">
                <a:latin typeface="Gill Sans MT" panose="020B0502020104020203" pitchFamily="34" charset="0"/>
              </a:rPr>
              <a:t>2021</a:t>
            </a:r>
            <a:r>
              <a:rPr lang="en-US" sz="1400" b="0" dirty="0">
                <a:latin typeface="Gill Sans MT" panose="020B0502020104020203" pitchFamily="34" charset="0"/>
              </a:rPr>
              <a:t>, </a:t>
            </a:r>
            <a:r>
              <a:rPr lang="en-US" sz="1400" b="0" i="1" dirty="0">
                <a:latin typeface="Gill Sans MT" panose="020B0502020104020203" pitchFamily="34" charset="0"/>
              </a:rPr>
              <a:t>60</a:t>
            </a:r>
            <a:r>
              <a:rPr lang="en-US" sz="1400" b="0" dirty="0">
                <a:latin typeface="Gill Sans MT" panose="020B0502020104020203" pitchFamily="34" charset="0"/>
              </a:rPr>
              <a:t>, 7502-7521</a:t>
            </a:r>
            <a:endParaRPr lang="en-US" sz="1050" b="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333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3"/>
          <p:cNvSpPr txBox="1">
            <a:spLocks noChangeArrowheads="1"/>
          </p:cNvSpPr>
          <p:nvPr/>
        </p:nvSpPr>
        <p:spPr bwMode="auto">
          <a:xfrm>
            <a:off x="1051134" y="-8740"/>
            <a:ext cx="7056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tabLst>
                <a:tab pos="465138" algn="l"/>
              </a:tabLst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sym typeface="Symbol" pitchFamily="18" charset="2"/>
              </a:rPr>
              <a:t>Gas-Phase Deposition of SCO Films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EB50E8A-0E5C-401B-89D4-534B33CB17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8280" y="706562"/>
          <a:ext cx="2089145" cy="1841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1546678" imgH="1363703" progId="ChemDraw.Document.6.0">
                  <p:embed/>
                </p:oleObj>
              </mc:Choice>
              <mc:Fallback>
                <p:oleObj name="CS ChemDraw Drawing" r:id="rId2" imgW="1546678" imgH="1363703" progId="ChemDraw.Document.6.0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BEB50E8A-0E5C-401B-89D4-534B33CB17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8280" y="706562"/>
                        <a:ext cx="2089145" cy="18418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5CDF2825-9B06-463D-AC5C-4140C5AAFD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61239" y="559960"/>
          <a:ext cx="1828650" cy="2135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1194233" imgH="1394460" progId="ChemDraw.Document.6.0">
                  <p:embed/>
                </p:oleObj>
              </mc:Choice>
              <mc:Fallback>
                <p:oleObj name="CS ChemDraw Drawing" r:id="rId4" imgW="1194233" imgH="1394460" progId="ChemDraw.Document.6.0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5CDF2825-9B06-463D-AC5C-4140C5AAF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61239" y="559960"/>
                        <a:ext cx="1828650" cy="21350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F7BD542-424C-4AB2-932C-705A89DBDF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24350" y="3342414"/>
          <a:ext cx="2038733" cy="2192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6" imgW="1514221" imgH="1630541" progId="ChemDraw.Document.6.0">
                  <p:embed/>
                </p:oleObj>
              </mc:Choice>
              <mc:Fallback>
                <p:oleObj name="CS ChemDraw Drawing" r:id="rId6" imgW="1514221" imgH="1630541" progId="ChemDraw.Document.6.0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AF7BD542-424C-4AB2-932C-705A89DBDF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24350" y="3342414"/>
                        <a:ext cx="2038733" cy="21928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7041CBBB-41EC-47DA-9BAA-662BDB3432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0876" y="3300744"/>
          <a:ext cx="1944034" cy="2226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8" imgW="1618249" imgH="1852907" progId="ChemDraw.Document.6.0">
                  <p:embed/>
                </p:oleObj>
              </mc:Choice>
              <mc:Fallback>
                <p:oleObj name="CS ChemDraw Drawing" r:id="rId8" imgW="1618249" imgH="1852907" progId="ChemDraw.Document.6.0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7041CBBB-41EC-47DA-9BAA-662BDB3432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0876" y="3300744"/>
                        <a:ext cx="1944034" cy="22264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9C38002D-AA5E-48F9-B553-ECAC9D5F03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34200" y="3408363"/>
          <a:ext cx="1817688" cy="218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0" imgW="1404785" imgH="1688315" progId="ChemDraw.Document.6.0">
                  <p:embed/>
                </p:oleObj>
              </mc:Choice>
              <mc:Fallback>
                <p:oleObj name="CS ChemDraw Drawing" r:id="rId10" imgW="1404785" imgH="1688315" progId="ChemDraw.Document.6.0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9C38002D-AA5E-48F9-B553-ECAC9D5F03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34200" y="3408363"/>
                        <a:ext cx="1817688" cy="218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AA370C99-A1F8-4563-BC8D-16DCB5BBB8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87942" y="644497"/>
          <a:ext cx="1972912" cy="1965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2" imgW="1805498" imgH="1798043" progId="ChemDraw.Document.6.0">
                  <p:embed/>
                </p:oleObj>
              </mc:Choice>
              <mc:Fallback>
                <p:oleObj name="CS ChemDraw Drawing" r:id="rId12" imgW="1805498" imgH="1798043" progId="ChemDraw.Document.6.0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AA370C99-A1F8-4563-BC8D-16DCB5BBB8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987942" y="644497"/>
                        <a:ext cx="1972912" cy="1965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F4490870-A8B4-4C20-B1AA-A76EA1CE4C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24388" y="663575"/>
          <a:ext cx="2128837" cy="192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4" imgW="1698974" imgH="1537439" progId="ChemDraw.Document.6.0">
                  <p:embed/>
                </p:oleObj>
              </mc:Choice>
              <mc:Fallback>
                <p:oleObj name="CS ChemDraw Drawing" r:id="rId14" imgW="1698974" imgH="1537439" progId="ChemDraw.Document.6.0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F4490870-A8B4-4C20-B1AA-A76EA1CE4C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624388" y="663575"/>
                        <a:ext cx="2128837" cy="1927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57728CA9-54EA-41B9-B98C-A9EA7B614131}"/>
              </a:ext>
            </a:extLst>
          </p:cNvPr>
          <p:cNvSpPr/>
          <p:nvPr/>
        </p:nvSpPr>
        <p:spPr>
          <a:xfrm>
            <a:off x="839730" y="2665782"/>
            <a:ext cx="11031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180 °C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–8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mbar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4A2FF6-E747-4EF8-9578-060D30D8CF2E}"/>
              </a:ext>
            </a:extLst>
          </p:cNvPr>
          <p:cNvSpPr/>
          <p:nvPr/>
        </p:nvSpPr>
        <p:spPr>
          <a:xfrm>
            <a:off x="5126152" y="5564246"/>
            <a:ext cx="11031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162 °C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–2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mbar</a:t>
            </a:r>
            <a:endParaRPr lang="en-US" sz="16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3F8E2E-36EE-4C8B-B334-D828A582A357}"/>
              </a:ext>
            </a:extLst>
          </p:cNvPr>
          <p:cNvSpPr/>
          <p:nvPr/>
        </p:nvSpPr>
        <p:spPr>
          <a:xfrm>
            <a:off x="3000920" y="2665782"/>
            <a:ext cx="11031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237 °C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–9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mbar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684656-402D-42B9-B376-BF686A2F15E6}"/>
              </a:ext>
            </a:extLst>
          </p:cNvPr>
          <p:cNvSpPr/>
          <p:nvPr/>
        </p:nvSpPr>
        <p:spPr>
          <a:xfrm>
            <a:off x="2766170" y="5564246"/>
            <a:ext cx="11031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190 °C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–5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mbar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14DCAF-F90F-41DA-9D7A-879B27A56490}"/>
              </a:ext>
            </a:extLst>
          </p:cNvPr>
          <p:cNvSpPr/>
          <p:nvPr/>
        </p:nvSpPr>
        <p:spPr>
          <a:xfrm>
            <a:off x="908406" y="5564246"/>
            <a:ext cx="11031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140 °C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–8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mbar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E6A21C-BA63-4AB4-A741-88F854900BEC}"/>
              </a:ext>
            </a:extLst>
          </p:cNvPr>
          <p:cNvSpPr/>
          <p:nvPr/>
        </p:nvSpPr>
        <p:spPr>
          <a:xfrm>
            <a:off x="7012052" y="5564246"/>
            <a:ext cx="11031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 °C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–9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mbar</a:t>
            </a:r>
            <a:endParaRPr lang="en-US" sz="16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92BFFB-59FC-4794-B97F-05656DEA5095}"/>
              </a:ext>
            </a:extLst>
          </p:cNvPr>
          <p:cNvSpPr/>
          <p:nvPr/>
        </p:nvSpPr>
        <p:spPr>
          <a:xfrm>
            <a:off x="5225363" y="2704282"/>
            <a:ext cx="11031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160 °C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–9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mbar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4885F3C-C8AF-4637-9D36-5D91D85BCA74}"/>
              </a:ext>
            </a:extLst>
          </p:cNvPr>
          <p:cNvSpPr/>
          <p:nvPr/>
        </p:nvSpPr>
        <p:spPr>
          <a:xfrm>
            <a:off x="7178659" y="2704282"/>
            <a:ext cx="11031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 °C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–9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mbar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BEB50E8A-0E5C-401B-89D4-534B33CB17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35069" y="3408362"/>
          <a:ext cx="2138014" cy="2097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6" imgW="1479684" imgH="1447661" progId="ChemDraw.Document.6.0">
                  <p:embed/>
                </p:oleObj>
              </mc:Choice>
              <mc:Fallback>
                <p:oleObj name="CS ChemDraw Drawing" r:id="rId16" imgW="1479684" imgH="1447661" progId="ChemDraw.Document.6.0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BEB50E8A-0E5C-401B-89D4-534B33CB17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535069" y="3408362"/>
                        <a:ext cx="2138014" cy="20975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119634" y="6310463"/>
            <a:ext cx="56380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63600" indent="-863600" eaLnBrk="1" hangingPunct="1"/>
            <a:r>
              <a:rPr lang="en-US" sz="1400" b="0" dirty="0">
                <a:latin typeface="Gill Sans MT" panose="020B0502020104020203" pitchFamily="34" charset="0"/>
              </a:rPr>
              <a:t>Kumar, K. S.; Ruben, M.  </a:t>
            </a:r>
            <a:r>
              <a:rPr lang="en-US" sz="1400" b="0" i="1" dirty="0" err="1">
                <a:latin typeface="Gill Sans MT" panose="020B0502020104020203" pitchFamily="34" charset="0"/>
              </a:rPr>
              <a:t>Angew</a:t>
            </a:r>
            <a:r>
              <a:rPr lang="en-US" sz="1400" b="0" i="1" dirty="0">
                <a:latin typeface="Gill Sans MT" panose="020B0502020104020203" pitchFamily="34" charset="0"/>
              </a:rPr>
              <a:t>. Chem. Int. Ed. </a:t>
            </a:r>
            <a:r>
              <a:rPr lang="en-US" sz="1400" dirty="0">
                <a:latin typeface="Gill Sans MT" panose="020B0502020104020203" pitchFamily="34" charset="0"/>
              </a:rPr>
              <a:t>2021</a:t>
            </a:r>
            <a:r>
              <a:rPr lang="en-US" sz="1400" b="0" dirty="0">
                <a:latin typeface="Gill Sans MT" panose="020B0502020104020203" pitchFamily="34" charset="0"/>
              </a:rPr>
              <a:t>, </a:t>
            </a:r>
            <a:r>
              <a:rPr lang="en-US" sz="1400" b="0" i="1" dirty="0">
                <a:latin typeface="Gill Sans MT" panose="020B0502020104020203" pitchFamily="34" charset="0"/>
              </a:rPr>
              <a:t>60</a:t>
            </a:r>
            <a:r>
              <a:rPr lang="en-US" sz="1400" b="0" dirty="0">
                <a:latin typeface="Gill Sans MT" panose="020B0502020104020203" pitchFamily="34" charset="0"/>
              </a:rPr>
              <a:t>, 7502-7521</a:t>
            </a:r>
            <a:endParaRPr lang="en-US" sz="1050" b="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077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 Box 3"/>
          <p:cNvSpPr txBox="1">
            <a:spLocks noChangeArrowheads="1"/>
          </p:cNvSpPr>
          <p:nvPr/>
        </p:nvSpPr>
        <p:spPr bwMode="auto">
          <a:xfrm>
            <a:off x="138727" y="17080"/>
            <a:ext cx="82276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tabLst>
                <a:tab pos="465138" algn="l"/>
              </a:tabLst>
              <a:defRPr/>
            </a:pP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MT" panose="020B0502020104020203" pitchFamily="34" charset="0"/>
                <a:sym typeface="Symbol" pitchFamily="18" charset="2"/>
              </a:rPr>
              <a:t>Inorganic Materials in the Shatruk Group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5A4673-9787-0365-9996-7DF8E243B4BF}"/>
              </a:ext>
            </a:extLst>
          </p:cNvPr>
          <p:cNvSpPr txBox="1"/>
          <p:nvPr/>
        </p:nvSpPr>
        <p:spPr>
          <a:xfrm>
            <a:off x="251607" y="3725300"/>
            <a:ext cx="34252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0513" marR="0" lvl="0" indent="-2905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Itinerant Magnetism &amp; Magnetic Refrigeration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1BC3DF-A4C1-A3F6-EB34-BF0B55A3B8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96" y="4509934"/>
            <a:ext cx="3569050" cy="2166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3ED9AB-849B-C346-3D50-42DC9A092A78}"/>
              </a:ext>
            </a:extLst>
          </p:cNvPr>
          <p:cNvSpPr txBox="1"/>
          <p:nvPr/>
        </p:nvSpPr>
        <p:spPr>
          <a:xfrm>
            <a:off x="4409867" y="3725300"/>
            <a:ext cx="24915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0513" marR="0" lvl="0" indent="-2905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Unconventional Spin Textures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33990D-0C8D-636B-FE35-EDB019B7A8F5}"/>
              </a:ext>
            </a:extLst>
          </p:cNvPr>
          <p:cNvGrpSpPr/>
          <p:nvPr/>
        </p:nvGrpSpPr>
        <p:grpSpPr>
          <a:xfrm>
            <a:off x="4479826" y="4462407"/>
            <a:ext cx="2154358" cy="1810383"/>
            <a:chOff x="7044266" y="855133"/>
            <a:chExt cx="1936985" cy="162771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11846E-0D39-FB10-8758-63C1C87D69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32" b="50310"/>
            <a:stretch/>
          </p:blipFill>
          <p:spPr>
            <a:xfrm>
              <a:off x="7044266" y="957606"/>
              <a:ext cx="1936985" cy="152524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F0C857-F5B9-B84D-1266-3BE07AB5F664}"/>
                </a:ext>
              </a:extLst>
            </p:cNvPr>
            <p:cNvSpPr/>
            <p:nvPr/>
          </p:nvSpPr>
          <p:spPr bwMode="auto">
            <a:xfrm>
              <a:off x="7044266" y="855133"/>
              <a:ext cx="194734" cy="27093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Garamond" pitchFamily="18" charset="0"/>
              </a:endParaRPr>
            </a:p>
          </p:txBody>
        </p:sp>
      </p:grpSp>
      <p:pic>
        <p:nvPicPr>
          <p:cNvPr id="17" name="Picture 16" descr="A network of colored lines and dots&#10;&#10;Description automatically generated">
            <a:extLst>
              <a:ext uri="{FF2B5EF4-FFF2-40B4-BE49-F238E27FC236}">
                <a16:creationId xmlns:a16="http://schemas.microsoft.com/office/drawing/2014/main" id="{F3FEE9B2-97B4-5D68-BE98-6885C52973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r="13144"/>
          <a:stretch/>
        </p:blipFill>
        <p:spPr>
          <a:xfrm rot="618724">
            <a:off x="5965371" y="3933007"/>
            <a:ext cx="3048236" cy="31022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74AA59C-788A-92A2-4D53-3E73FF72C8DA}"/>
              </a:ext>
            </a:extLst>
          </p:cNvPr>
          <p:cNvSpPr txBox="1"/>
          <p:nvPr/>
        </p:nvSpPr>
        <p:spPr>
          <a:xfrm>
            <a:off x="4453525" y="588034"/>
            <a:ext cx="33950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0513" marR="0" lvl="0" indent="-2905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Molecular Spin Qubits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9691F9C-DDBD-12E9-ECC7-30A3753F33B2}"/>
              </a:ext>
            </a:extLst>
          </p:cNvPr>
          <p:cNvGrpSpPr/>
          <p:nvPr/>
        </p:nvGrpSpPr>
        <p:grpSpPr>
          <a:xfrm>
            <a:off x="6051191" y="1342885"/>
            <a:ext cx="3097570" cy="2337526"/>
            <a:chOff x="392583" y="1594449"/>
            <a:chExt cx="5249133" cy="369614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8D621EC-59C7-9960-C4E6-B624BA2084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639" t="5004" r="7511" b="4341"/>
            <a:stretch/>
          </p:blipFill>
          <p:spPr>
            <a:xfrm>
              <a:off x="392583" y="1594449"/>
              <a:ext cx="4830059" cy="369614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B4E4EDE-C2B7-F7E9-29B2-EE448CFB4E63}"/>
                </a:ext>
              </a:extLst>
            </p:cNvPr>
            <p:cNvSpPr txBox="1"/>
            <p:nvPr/>
          </p:nvSpPr>
          <p:spPr>
            <a:xfrm rot="5400000">
              <a:off x="5006079" y="3064996"/>
              <a:ext cx="769367" cy="501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  <a:r>
                <a:rPr kumimoji="0" lang="en-US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res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 descr="Chart, radar chart&#10;&#10;Description automatically generated">
            <a:extLst>
              <a:ext uri="{FF2B5EF4-FFF2-40B4-BE49-F238E27FC236}">
                <a16:creationId xmlns:a16="http://schemas.microsoft.com/office/drawing/2014/main" id="{35B0FA6A-F733-8D19-4348-11F254C1BB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8607">
            <a:off x="4628921" y="1161416"/>
            <a:ext cx="1947680" cy="1865014"/>
          </a:xfrm>
          <a:prstGeom prst="rect">
            <a:avLst/>
          </a:prstGeom>
        </p:spPr>
      </p:pic>
      <p:pic>
        <p:nvPicPr>
          <p:cNvPr id="23" name="Picture 22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169FF43B-23DE-C914-5564-C74D7A663626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" r="66654" b="31715"/>
          <a:stretch/>
        </p:blipFill>
        <p:spPr>
          <a:xfrm>
            <a:off x="1821232" y="1276745"/>
            <a:ext cx="2480802" cy="226268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3DE129B-EEF1-8FC8-764B-7147F41E07E1}"/>
              </a:ext>
            </a:extLst>
          </p:cNvPr>
          <p:cNvSpPr txBox="1"/>
          <p:nvPr/>
        </p:nvSpPr>
        <p:spPr>
          <a:xfrm>
            <a:off x="312402" y="588034"/>
            <a:ext cx="35803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0513" marR="0" lvl="0" indent="-2905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en-US" dirty="0">
                <a:solidFill>
                  <a:srgbClr val="000000"/>
                </a:solidFill>
                <a:highlight>
                  <a:srgbClr val="FFFF00"/>
                </a:highlight>
                <a:latin typeface="Gill Sans MT" panose="020B0502020104020203" pitchFamily="34" charset="0"/>
              </a:rPr>
              <a:t>Spin-State Switching &amp;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Hybrid 2D Materials</a:t>
            </a:r>
          </a:p>
        </p:txBody>
      </p:sp>
      <p:pic>
        <p:nvPicPr>
          <p:cNvPr id="25" name="Picture 24" descr="Timeline&#10;&#10;Description automatically generated with low confidence">
            <a:extLst>
              <a:ext uri="{FF2B5EF4-FFF2-40B4-BE49-F238E27FC236}">
                <a16:creationId xmlns:a16="http://schemas.microsoft.com/office/drawing/2014/main" id="{D466883B-A6E9-516B-60DA-04A05C85E904}"/>
              </a:ext>
            </a:extLst>
          </p:cNvPr>
          <p:cNvPicPr/>
          <p:nvPr/>
        </p:nvPicPr>
        <p:blipFill rotWithShape="1">
          <a:blip r:embed="rId9"/>
          <a:srcRect l="-1761" t="4344" r="-344" b="-1449"/>
          <a:stretch/>
        </p:blipFill>
        <p:spPr>
          <a:xfrm>
            <a:off x="517209" y="1912891"/>
            <a:ext cx="2826882" cy="168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0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3"/>
          <p:cNvSpPr txBox="1">
            <a:spLocks noChangeArrowheads="1"/>
          </p:cNvSpPr>
          <p:nvPr/>
        </p:nvSpPr>
        <p:spPr bwMode="auto">
          <a:xfrm>
            <a:off x="1051134" y="-8740"/>
            <a:ext cx="7056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tabLst>
                <a:tab pos="465138" algn="l"/>
              </a:tabLst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sym typeface="Symbol" pitchFamily="18" charset="2"/>
              </a:rPr>
              <a:t>Gas-Phase Deposition of SCO Films</a:t>
            </a:r>
          </a:p>
        </p:txBody>
      </p:sp>
      <p:sp>
        <p:nvSpPr>
          <p:cNvPr id="58" name="Text Box 8"/>
          <p:cNvSpPr txBox="1">
            <a:spLocks noChangeArrowheads="1"/>
          </p:cNvSpPr>
          <p:nvPr/>
        </p:nvSpPr>
        <p:spPr bwMode="auto">
          <a:xfrm>
            <a:off x="42910" y="6306826"/>
            <a:ext cx="67314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63600" indent="-863600" eaLnBrk="1" hangingPunct="1"/>
            <a:r>
              <a:rPr lang="en-US" sz="1400" b="0" dirty="0">
                <a:latin typeface="Gill Sans MT" panose="020B0502020104020203" pitchFamily="34" charset="0"/>
              </a:rPr>
              <a:t>Adapted from:  </a:t>
            </a:r>
            <a:r>
              <a:rPr lang="en-US" sz="1400" b="0" dirty="0" err="1">
                <a:latin typeface="Gill Sans MT" panose="020B0502020104020203" pitchFamily="34" charset="0"/>
              </a:rPr>
              <a:t>Naggert</a:t>
            </a:r>
            <a:r>
              <a:rPr lang="en-US" sz="1400" b="0" dirty="0">
                <a:latin typeface="Gill Sans MT" panose="020B0502020104020203" pitchFamily="34" charset="0"/>
              </a:rPr>
              <a:t>, H.; </a:t>
            </a:r>
            <a:r>
              <a:rPr lang="en-US" sz="1400" b="0" dirty="0" err="1">
                <a:latin typeface="Gill Sans MT" panose="020B0502020104020203" pitchFamily="34" charset="0"/>
              </a:rPr>
              <a:t>Quandt</a:t>
            </a:r>
            <a:r>
              <a:rPr lang="en-US" sz="1400" b="0" dirty="0">
                <a:latin typeface="Gill Sans MT" panose="020B0502020104020203" pitchFamily="34" charset="0"/>
              </a:rPr>
              <a:t>, E.; </a:t>
            </a:r>
            <a:r>
              <a:rPr lang="en-US" sz="1400" b="0" dirty="0" err="1">
                <a:latin typeface="Gill Sans MT" panose="020B0502020104020203" pitchFamily="34" charset="0"/>
              </a:rPr>
              <a:t>Tuczek</a:t>
            </a:r>
            <a:r>
              <a:rPr lang="en-US" sz="1400" b="0" dirty="0">
                <a:latin typeface="Gill Sans MT" panose="020B0502020104020203" pitchFamily="34" charset="0"/>
              </a:rPr>
              <a:t>, F.; et al. </a:t>
            </a:r>
            <a:r>
              <a:rPr lang="en-US" sz="1400" b="0" i="1" dirty="0">
                <a:latin typeface="Gill Sans MT" panose="020B0502020104020203" pitchFamily="34" charset="0"/>
              </a:rPr>
              <a:t>Dalton Trans.</a:t>
            </a:r>
            <a:r>
              <a:rPr lang="en-US" sz="1400" b="0" dirty="0">
                <a:latin typeface="Gill Sans MT" panose="020B0502020104020203" pitchFamily="34" charset="0"/>
              </a:rPr>
              <a:t> </a:t>
            </a:r>
            <a:r>
              <a:rPr lang="en-US" sz="1400" dirty="0">
                <a:latin typeface="Gill Sans MT" panose="020B0502020104020203" pitchFamily="34" charset="0"/>
              </a:rPr>
              <a:t>2011</a:t>
            </a:r>
            <a:r>
              <a:rPr lang="en-US" sz="1400" b="0" dirty="0">
                <a:latin typeface="Gill Sans MT" panose="020B0502020104020203" pitchFamily="34" charset="0"/>
              </a:rPr>
              <a:t>, </a:t>
            </a:r>
            <a:r>
              <a:rPr lang="en-US" sz="1400" b="0" i="1" dirty="0">
                <a:latin typeface="Gill Sans MT" panose="020B0502020104020203" pitchFamily="34" charset="0"/>
              </a:rPr>
              <a:t>40</a:t>
            </a:r>
            <a:r>
              <a:rPr lang="en-US" sz="1400" b="0" dirty="0">
                <a:latin typeface="Gill Sans MT" panose="020B0502020104020203" pitchFamily="34" charset="0"/>
              </a:rPr>
              <a:t>, 6364-6366</a:t>
            </a:r>
          </a:p>
        </p:txBody>
      </p:sp>
      <p:sp>
        <p:nvSpPr>
          <p:cNvPr id="41" name="Rectangle 55"/>
          <p:cNvSpPr>
            <a:spLocks noChangeArrowheads="1"/>
          </p:cNvSpPr>
          <p:nvPr/>
        </p:nvSpPr>
        <p:spPr bwMode="auto">
          <a:xfrm>
            <a:off x="466602" y="750861"/>
            <a:ext cx="4019940" cy="2846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087438" indent="-1087438">
              <a:spcBef>
                <a:spcPct val="20000"/>
              </a:spcBef>
            </a:pPr>
            <a:r>
              <a:rPr lang="en-US" sz="2200" b="0" dirty="0">
                <a:latin typeface="Gill Sans MT" panose="020B0502020104020203" pitchFamily="34" charset="0"/>
              </a:rPr>
              <a:t>[Fe(H</a:t>
            </a:r>
            <a:r>
              <a:rPr lang="en-US" sz="2200" b="0" baseline="-25000" dirty="0">
                <a:latin typeface="Gill Sans MT" panose="020B0502020104020203" pitchFamily="34" charset="0"/>
              </a:rPr>
              <a:t>2</a:t>
            </a:r>
            <a:r>
              <a:rPr lang="en-US" sz="2200" b="0" dirty="0">
                <a:latin typeface="Gill Sans MT" panose="020B0502020104020203" pitchFamily="34" charset="0"/>
              </a:rPr>
              <a:t>Bpz</a:t>
            </a:r>
            <a:r>
              <a:rPr lang="en-US" sz="2200" b="0" baseline="-25000" dirty="0">
                <a:latin typeface="Gill Sans MT" panose="020B0502020104020203" pitchFamily="34" charset="0"/>
              </a:rPr>
              <a:t>2</a:t>
            </a:r>
            <a:r>
              <a:rPr lang="en-US" sz="2200" b="0" dirty="0">
                <a:latin typeface="Gill Sans MT" panose="020B0502020104020203" pitchFamily="34" charset="0"/>
              </a:rPr>
              <a:t>)</a:t>
            </a:r>
            <a:r>
              <a:rPr lang="en-US" sz="2200" b="0" baseline="-25000" dirty="0">
                <a:latin typeface="Gill Sans MT" panose="020B0502020104020203" pitchFamily="34" charset="0"/>
              </a:rPr>
              <a:t>2</a:t>
            </a:r>
            <a:r>
              <a:rPr lang="en-US" sz="2200" b="0" dirty="0">
                <a:latin typeface="Gill Sans MT" panose="020B0502020104020203" pitchFamily="34" charset="0"/>
              </a:rPr>
              <a:t>(L</a:t>
            </a:r>
            <a:r>
              <a:rPr lang="en-US" sz="2200" b="0" baseline="-25000" dirty="0">
                <a:latin typeface="Gill Sans MT" panose="020B0502020104020203" pitchFamily="34" charset="0"/>
              </a:rPr>
              <a:t>2</a:t>
            </a:r>
            <a:r>
              <a:rPr lang="en-US" sz="2200" b="0" dirty="0">
                <a:latin typeface="Gill Sans MT" panose="020B0502020104020203" pitchFamily="34" charset="0"/>
              </a:rPr>
              <a:t>)] (L</a:t>
            </a:r>
            <a:r>
              <a:rPr lang="en-US" sz="2200" b="0" baseline="-25000" dirty="0">
                <a:latin typeface="Gill Sans MT" panose="020B0502020104020203" pitchFamily="34" charset="0"/>
              </a:rPr>
              <a:t>2</a:t>
            </a:r>
            <a:r>
              <a:rPr lang="en-US" sz="2200" b="0" dirty="0">
                <a:latin typeface="Gill Sans MT" panose="020B0502020104020203" pitchFamily="34" charset="0"/>
              </a:rPr>
              <a:t> = bpy, </a:t>
            </a:r>
            <a:r>
              <a:rPr lang="en-US" sz="2200" b="0" dirty="0" err="1">
                <a:latin typeface="Gill Sans MT" panose="020B0502020104020203" pitchFamily="34" charset="0"/>
              </a:rPr>
              <a:t>phen</a:t>
            </a:r>
            <a:r>
              <a:rPr lang="en-US" sz="2200" b="0" dirty="0">
                <a:latin typeface="Gill Sans MT" panose="020B0502020104020203" pitchFamily="34" charset="0"/>
              </a:rPr>
              <a:t>)</a:t>
            </a:r>
          </a:p>
          <a:p>
            <a:pPr marL="341313" indent="-163513">
              <a:spcBef>
                <a:spcPts val="600"/>
              </a:spcBef>
              <a:buFontTx/>
              <a:buChar char="-"/>
            </a:pPr>
            <a:r>
              <a:rPr lang="en-US" sz="2200" b="0" dirty="0">
                <a:latin typeface="Gill Sans MT" panose="020B0502020104020203" pitchFamily="34" charset="0"/>
              </a:rPr>
              <a:t>Substrates: Si, glass, ITO-coated glass, polymer tape</a:t>
            </a:r>
          </a:p>
          <a:p>
            <a:pPr marL="341313" indent="-163513">
              <a:spcBef>
                <a:spcPts val="600"/>
              </a:spcBef>
              <a:buFontTx/>
              <a:buChar char="-"/>
            </a:pPr>
            <a:r>
              <a:rPr lang="en-US" sz="2200" b="0" dirty="0">
                <a:latin typeface="Gill Sans MT" panose="020B0502020104020203" pitchFamily="34" charset="0"/>
              </a:rPr>
              <a:t>Thickness: 400-500 nm</a:t>
            </a:r>
          </a:p>
          <a:p>
            <a:pPr marL="341313" indent="-163513">
              <a:spcBef>
                <a:spcPts val="600"/>
              </a:spcBef>
              <a:buFontTx/>
              <a:buChar char="-"/>
            </a:pPr>
            <a:r>
              <a:rPr lang="en-US" sz="2200" b="0" dirty="0">
                <a:latin typeface="Gill Sans MT" panose="020B0502020104020203" pitchFamily="34" charset="0"/>
              </a:rPr>
              <a:t>T</a:t>
            </a:r>
            <a:r>
              <a:rPr lang="en-US" sz="2200" b="0" baseline="-25000" dirty="0">
                <a:latin typeface="Gill Sans MT" panose="020B0502020104020203" pitchFamily="34" charset="0"/>
              </a:rPr>
              <a:t>1/2</a:t>
            </a:r>
            <a:r>
              <a:rPr lang="en-US" sz="2200" b="0" dirty="0">
                <a:latin typeface="Gill Sans MT" panose="020B0502020104020203" pitchFamily="34" charset="0"/>
              </a:rPr>
              <a:t> similar to bulk</a:t>
            </a:r>
          </a:p>
          <a:p>
            <a:pPr marL="341313" indent="-163513">
              <a:spcBef>
                <a:spcPts val="600"/>
              </a:spcBef>
              <a:buFontTx/>
              <a:buChar char="-"/>
            </a:pPr>
            <a:r>
              <a:rPr lang="en-US" sz="2200" b="0" dirty="0">
                <a:latin typeface="Gill Sans MT" panose="020B0502020104020203" pitchFamily="34" charset="0"/>
              </a:rPr>
              <a:t>SCO more gradual</a:t>
            </a:r>
          </a:p>
          <a:p>
            <a:pPr marL="341313" indent="-163513">
              <a:spcBef>
                <a:spcPts val="600"/>
              </a:spcBef>
              <a:buFontTx/>
              <a:buChar char="-"/>
            </a:pPr>
            <a:r>
              <a:rPr lang="en-US" sz="2200" b="0" dirty="0">
                <a:latin typeface="Gill Sans MT" panose="020B0502020104020203" pitchFamily="34" charset="0"/>
              </a:rPr>
              <a:t>LIESST effect</a:t>
            </a:r>
          </a:p>
        </p:txBody>
      </p:sp>
      <p:sp>
        <p:nvSpPr>
          <p:cNvPr id="52" name="Rectangle 55"/>
          <p:cNvSpPr>
            <a:spLocks noChangeArrowheads="1"/>
          </p:cNvSpPr>
          <p:nvPr/>
        </p:nvSpPr>
        <p:spPr bwMode="auto">
          <a:xfrm>
            <a:off x="466603" y="3796524"/>
            <a:ext cx="322518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087438" indent="-1087438">
              <a:spcBef>
                <a:spcPct val="20000"/>
              </a:spcBef>
            </a:pPr>
            <a:r>
              <a:rPr lang="en-US" sz="2200" b="0" dirty="0">
                <a:latin typeface="Gill Sans MT" panose="020B0502020104020203" pitchFamily="34" charset="0"/>
              </a:rPr>
              <a:t>Methods:</a:t>
            </a:r>
            <a:endParaRPr lang="en-US" sz="2200" dirty="0">
              <a:solidFill>
                <a:srgbClr val="FF0000"/>
              </a:solidFill>
              <a:latin typeface="Gill Sans MT" panose="020B0502020104020203" pitchFamily="34" charset="0"/>
              <a:cs typeface="Times New Roman" pitchFamily="18" charset="0"/>
            </a:endParaRPr>
          </a:p>
          <a:p>
            <a:pPr marL="341313" indent="-163513">
              <a:spcBef>
                <a:spcPts val="600"/>
              </a:spcBef>
              <a:buFontTx/>
              <a:buChar char="-"/>
            </a:pPr>
            <a:r>
              <a:rPr lang="en-US" sz="2200" b="0" dirty="0">
                <a:latin typeface="Gill Sans MT" panose="020B0502020104020203" pitchFamily="34" charset="0"/>
              </a:rPr>
              <a:t>UV-Vis spectroscopy</a:t>
            </a:r>
          </a:p>
          <a:p>
            <a:pPr marL="341313" indent="-163513">
              <a:spcBef>
                <a:spcPts val="600"/>
              </a:spcBef>
              <a:buFontTx/>
              <a:buChar char="-"/>
            </a:pPr>
            <a:r>
              <a:rPr lang="en-US" sz="2200" b="0" dirty="0">
                <a:latin typeface="Gill Sans MT" panose="020B0502020104020203" pitchFamily="34" charset="0"/>
              </a:rPr>
              <a:t>DFT</a:t>
            </a:r>
          </a:p>
        </p:txBody>
      </p:sp>
      <p:sp>
        <p:nvSpPr>
          <p:cNvPr id="53" name="Rectangle 55"/>
          <p:cNvSpPr>
            <a:spLocks noChangeArrowheads="1"/>
          </p:cNvSpPr>
          <p:nvPr/>
        </p:nvSpPr>
        <p:spPr bwMode="auto">
          <a:xfrm>
            <a:off x="4772258" y="750861"/>
            <a:ext cx="4004273" cy="83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087438" indent="-1087438">
              <a:spcBef>
                <a:spcPct val="20000"/>
              </a:spcBef>
            </a:pPr>
            <a:r>
              <a:rPr lang="en-US" sz="2200" b="0" dirty="0">
                <a:latin typeface="Gill Sans MT" panose="020B0502020104020203" pitchFamily="34" charset="0"/>
              </a:rPr>
              <a:t>Vacuum deposition</a:t>
            </a:r>
          </a:p>
          <a:p>
            <a:pPr marL="1087438" indent="-1087438">
              <a:spcBef>
                <a:spcPct val="20000"/>
              </a:spcBef>
            </a:pPr>
            <a:r>
              <a:rPr lang="en-US" sz="2200" b="0" dirty="0">
                <a:latin typeface="Gill Sans MT" panose="020B0502020104020203" pitchFamily="34" charset="0"/>
              </a:rPr>
              <a:t>(10</a:t>
            </a:r>
            <a:r>
              <a:rPr lang="en-US" sz="2200" b="0" baseline="30000" dirty="0">
                <a:latin typeface="Gill Sans MT" panose="020B0502020104020203" pitchFamily="34" charset="0"/>
              </a:rPr>
              <a:t>–2</a:t>
            </a:r>
            <a:r>
              <a:rPr lang="en-US" sz="2200" b="0" dirty="0">
                <a:latin typeface="Gill Sans MT" panose="020B0502020104020203" pitchFamily="34" charset="0"/>
              </a:rPr>
              <a:t> mbar, 160-190 °C)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842" y="2096468"/>
            <a:ext cx="2251540" cy="30230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136" y="1982624"/>
            <a:ext cx="5475797" cy="351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7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3"/>
          <p:cNvSpPr txBox="1">
            <a:spLocks noChangeArrowheads="1"/>
          </p:cNvSpPr>
          <p:nvPr/>
        </p:nvSpPr>
        <p:spPr bwMode="auto">
          <a:xfrm>
            <a:off x="1051134" y="-8740"/>
            <a:ext cx="56021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tabLst>
                <a:tab pos="465138" algn="l"/>
              </a:tabLst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sym typeface="Symbol" pitchFamily="18" charset="2"/>
              </a:rPr>
              <a:t>[Fe(qnal)</a:t>
            </a:r>
            <a:r>
              <a:rPr lang="en-US" sz="32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sym typeface="Symbol" pitchFamily="18" charset="2"/>
              </a:rPr>
              <a:t>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sym typeface="Symbol" pitchFamily="18" charset="2"/>
              </a:rPr>
              <a:t>] on Au(111)</a:t>
            </a:r>
          </a:p>
        </p:txBody>
      </p:sp>
      <p:sp>
        <p:nvSpPr>
          <p:cNvPr id="58" name="Text Box 8"/>
          <p:cNvSpPr txBox="1">
            <a:spLocks noChangeArrowheads="1"/>
          </p:cNvSpPr>
          <p:nvPr/>
        </p:nvSpPr>
        <p:spPr bwMode="auto">
          <a:xfrm>
            <a:off x="61456" y="6316451"/>
            <a:ext cx="65917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  <a:tabLst>
                <a:tab pos="457200" algn="l"/>
              </a:tabLst>
            </a:pPr>
            <a:r>
              <a:rPr lang="en-US" sz="1400" b="0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Adapted from:  </a:t>
            </a:r>
            <a:r>
              <a:rPr lang="en-US" sz="1400" b="0" dirty="0" err="1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Atrozi</a:t>
            </a:r>
            <a:r>
              <a:rPr lang="en-US" sz="1400" b="0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, M.; Sessoli, R.; </a:t>
            </a:r>
            <a:r>
              <a:rPr lang="en-US" sz="1400" b="0" dirty="0" err="1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Mannini</a:t>
            </a:r>
            <a:r>
              <a:rPr lang="en-US" sz="1400" b="0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, M.; et al. </a:t>
            </a:r>
            <a:r>
              <a:rPr lang="en-US" sz="1400" b="0" i="1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J. Mater. Chem. C</a:t>
            </a:r>
            <a:r>
              <a:rPr lang="en-US" sz="1400" b="0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 </a:t>
            </a:r>
            <a:r>
              <a:rPr lang="en-US" sz="1400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2018</a:t>
            </a:r>
            <a:r>
              <a:rPr lang="en-US" sz="1400" b="0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, </a:t>
            </a:r>
            <a:r>
              <a:rPr lang="en-US" sz="1400" b="0" i="1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6</a:t>
            </a:r>
            <a:r>
              <a:rPr lang="en-US" sz="1400" b="0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, 8885</a:t>
            </a:r>
            <a:endParaRPr lang="en-US" sz="1400" b="0" i="1" dirty="0">
              <a:solidFill>
                <a:schemeClr val="tx2"/>
              </a:solidFill>
              <a:latin typeface="Gill Sans MT" panose="020B0502020104020203" pitchFamily="34" charset="0"/>
              <a:sym typeface="Symbol" pitchFamily="18" charset="2"/>
            </a:endParaRPr>
          </a:p>
        </p:txBody>
      </p:sp>
      <p:sp>
        <p:nvSpPr>
          <p:cNvPr id="41" name="Rectangle 55"/>
          <p:cNvSpPr>
            <a:spLocks noChangeArrowheads="1"/>
          </p:cNvSpPr>
          <p:nvPr/>
        </p:nvSpPr>
        <p:spPr bwMode="auto">
          <a:xfrm>
            <a:off x="466602" y="750861"/>
            <a:ext cx="3404643" cy="1677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1313" indent="-163513">
              <a:spcBef>
                <a:spcPts val="600"/>
              </a:spcBef>
              <a:buFontTx/>
              <a:buChar char="-"/>
            </a:pPr>
            <a:r>
              <a:rPr lang="en-US" sz="2200" b="0" dirty="0">
                <a:latin typeface="Gill Sans MT" panose="020B0502020104020203" pitchFamily="34" charset="0"/>
              </a:rPr>
              <a:t>Thickness: 300 nm</a:t>
            </a:r>
          </a:p>
          <a:p>
            <a:pPr marL="341313" indent="-163513">
              <a:spcBef>
                <a:spcPts val="600"/>
              </a:spcBef>
              <a:buFontTx/>
              <a:buChar char="-"/>
            </a:pPr>
            <a:r>
              <a:rPr lang="en-US" sz="2200" b="0" dirty="0">
                <a:latin typeface="Gill Sans MT" panose="020B0502020104020203" pitchFamily="34" charset="0"/>
              </a:rPr>
              <a:t>T</a:t>
            </a:r>
            <a:r>
              <a:rPr lang="en-US" sz="2200" b="0" baseline="-25000" dirty="0">
                <a:latin typeface="Gill Sans MT" panose="020B0502020104020203" pitchFamily="34" charset="0"/>
              </a:rPr>
              <a:t>1/2</a:t>
            </a:r>
            <a:r>
              <a:rPr lang="en-US" sz="2200" b="0" dirty="0">
                <a:latin typeface="Gill Sans MT" panose="020B0502020104020203" pitchFamily="34" charset="0"/>
              </a:rPr>
              <a:t> similar to bulk</a:t>
            </a:r>
          </a:p>
          <a:p>
            <a:pPr marL="341313" indent="-163513">
              <a:spcBef>
                <a:spcPts val="600"/>
              </a:spcBef>
              <a:buFontTx/>
              <a:buChar char="-"/>
            </a:pPr>
            <a:r>
              <a:rPr lang="en-US" sz="2200" b="0" dirty="0">
                <a:latin typeface="Gill Sans MT" panose="020B0502020104020203" pitchFamily="34" charset="0"/>
              </a:rPr>
              <a:t>SCO more gradual</a:t>
            </a:r>
          </a:p>
          <a:p>
            <a:pPr marL="341313" indent="-163513">
              <a:spcBef>
                <a:spcPts val="600"/>
              </a:spcBef>
              <a:buFontTx/>
              <a:buChar char="-"/>
            </a:pPr>
            <a:r>
              <a:rPr lang="en-US" sz="2200" b="0" dirty="0">
                <a:latin typeface="Gill Sans MT" panose="020B0502020104020203" pitchFamily="34" charset="0"/>
              </a:rPr>
              <a:t>LIESST effect</a:t>
            </a:r>
          </a:p>
        </p:txBody>
      </p:sp>
      <p:sp>
        <p:nvSpPr>
          <p:cNvPr id="52" name="Rectangle 55"/>
          <p:cNvSpPr>
            <a:spLocks noChangeArrowheads="1"/>
          </p:cNvSpPr>
          <p:nvPr/>
        </p:nvSpPr>
        <p:spPr bwMode="auto">
          <a:xfrm>
            <a:off x="3871245" y="1698855"/>
            <a:ext cx="2515879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087438" indent="-1087438">
              <a:spcBef>
                <a:spcPct val="20000"/>
              </a:spcBef>
            </a:pPr>
            <a:r>
              <a:rPr lang="en-US" sz="2200" b="0" dirty="0">
                <a:latin typeface="Gill Sans MT" panose="020B0502020104020203" pitchFamily="34" charset="0"/>
              </a:rPr>
              <a:t>Methods:</a:t>
            </a:r>
            <a:endParaRPr lang="en-US" sz="2200" dirty="0">
              <a:solidFill>
                <a:srgbClr val="FF0000"/>
              </a:solidFill>
              <a:latin typeface="Gill Sans MT" panose="020B0502020104020203" pitchFamily="34" charset="0"/>
              <a:cs typeface="Times New Roman" pitchFamily="18" charset="0"/>
            </a:endParaRPr>
          </a:p>
          <a:p>
            <a:pPr marL="341313" indent="-163513">
              <a:spcBef>
                <a:spcPts val="600"/>
              </a:spcBef>
              <a:buFontTx/>
              <a:buChar char="-"/>
            </a:pPr>
            <a:r>
              <a:rPr lang="en-US" sz="2200" b="0" dirty="0">
                <a:latin typeface="Gill Sans MT" panose="020B0502020104020203" pitchFamily="34" charset="0"/>
              </a:rPr>
              <a:t>UV-Vis, XAS</a:t>
            </a:r>
          </a:p>
        </p:txBody>
      </p:sp>
      <p:sp>
        <p:nvSpPr>
          <p:cNvPr id="53" name="Rectangle 55"/>
          <p:cNvSpPr>
            <a:spLocks noChangeArrowheads="1"/>
          </p:cNvSpPr>
          <p:nvPr/>
        </p:nvSpPr>
        <p:spPr bwMode="auto">
          <a:xfrm>
            <a:off x="3819969" y="750861"/>
            <a:ext cx="3038598" cy="83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087438" indent="-1087438">
              <a:spcBef>
                <a:spcPct val="20000"/>
              </a:spcBef>
            </a:pPr>
            <a:r>
              <a:rPr lang="en-US" sz="2200" b="0" dirty="0">
                <a:latin typeface="Gill Sans MT" panose="020B0502020104020203" pitchFamily="34" charset="0"/>
              </a:rPr>
              <a:t>Vacuum deposition</a:t>
            </a:r>
          </a:p>
          <a:p>
            <a:pPr marL="1087438" indent="-1087438">
              <a:spcBef>
                <a:spcPct val="20000"/>
              </a:spcBef>
            </a:pPr>
            <a:r>
              <a:rPr lang="en-US" sz="2200" b="0" dirty="0">
                <a:latin typeface="Gill Sans MT" panose="020B0502020104020203" pitchFamily="34" charset="0"/>
              </a:rPr>
              <a:t>(10</a:t>
            </a:r>
            <a:r>
              <a:rPr lang="en-US" sz="2200" b="0" baseline="30000" dirty="0">
                <a:latin typeface="Gill Sans MT" panose="020B0502020104020203" pitchFamily="34" charset="0"/>
              </a:rPr>
              <a:t>–8</a:t>
            </a:r>
            <a:r>
              <a:rPr lang="en-US" sz="2200" b="0" dirty="0">
                <a:latin typeface="Gill Sans MT" panose="020B0502020104020203" pitchFamily="34" charset="0"/>
              </a:rPr>
              <a:t> mbar, 350 °C)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02" y="2862829"/>
            <a:ext cx="4174958" cy="29371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474" y="3052943"/>
            <a:ext cx="3293943" cy="2807471"/>
          </a:xfrm>
          <a:prstGeom prst="rect">
            <a:avLst/>
          </a:prstGeom>
        </p:spPr>
      </p:pic>
      <p:sp>
        <p:nvSpPr>
          <p:cNvPr id="12" name="Rectangle 55"/>
          <p:cNvSpPr>
            <a:spLocks noChangeArrowheads="1"/>
          </p:cNvSpPr>
          <p:nvPr/>
        </p:nvSpPr>
        <p:spPr bwMode="auto">
          <a:xfrm>
            <a:off x="5776957" y="3216362"/>
            <a:ext cx="16131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087438" indent="-1087438" algn="ctr">
              <a:spcBef>
                <a:spcPct val="20000"/>
              </a:spcBef>
            </a:pPr>
            <a:r>
              <a:rPr lang="en-US" b="0" dirty="0">
                <a:latin typeface="Gill Sans MT" panose="020B0502020104020203" pitchFamily="34" charset="0"/>
              </a:rPr>
              <a:t>From XAS</a:t>
            </a:r>
            <a:endParaRPr lang="en-US" b="0" dirty="0">
              <a:solidFill>
                <a:srgbClr val="0000FF"/>
              </a:solidFill>
              <a:latin typeface="Gill Sans MT" panose="020B0502020104020203" pitchFamily="34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6653213" y="322263"/>
          <a:ext cx="2105025" cy="254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2870737" imgH="3465160" progId="ChemDraw.Document.6.0">
                  <p:embed/>
                </p:oleObj>
              </mc:Choice>
              <mc:Fallback>
                <p:oleObj name="CS ChemDraw Drawing" r:id="rId4" imgW="2870737" imgH="3465160" progId="ChemDraw.Document.6.0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53213" y="322263"/>
                        <a:ext cx="2105025" cy="254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2476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3"/>
          <p:cNvSpPr txBox="1">
            <a:spLocks noChangeArrowheads="1"/>
          </p:cNvSpPr>
          <p:nvPr/>
        </p:nvSpPr>
        <p:spPr bwMode="auto">
          <a:xfrm>
            <a:off x="1773026" y="-8740"/>
            <a:ext cx="56021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tabLst>
                <a:tab pos="465138" algn="l"/>
              </a:tabLst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sym typeface="Symbol" pitchFamily="18" charset="2"/>
              </a:rPr>
              <a:t>Molecular Design Challenge</a:t>
            </a:r>
          </a:p>
        </p:txBody>
      </p:sp>
      <p:sp>
        <p:nvSpPr>
          <p:cNvPr id="15" name="Rectangle 55"/>
          <p:cNvSpPr>
            <a:spLocks noChangeArrowheads="1"/>
          </p:cNvSpPr>
          <p:nvPr/>
        </p:nvSpPr>
        <p:spPr bwMode="auto">
          <a:xfrm>
            <a:off x="748488" y="772533"/>
            <a:ext cx="341787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200" b="0" dirty="0">
                <a:latin typeface="Gill Sans MT" panose="020B0502020104020203" pitchFamily="34" charset="0"/>
              </a:rPr>
              <a:t>Cooperativity: </a:t>
            </a:r>
            <a:r>
              <a:rPr lang="en-US" sz="2200" i="1" dirty="0">
                <a:latin typeface="Gill Sans MT" panose="020B0502020104020203" pitchFamily="34" charset="0"/>
              </a:rPr>
              <a:t>strong</a:t>
            </a:r>
            <a:r>
              <a:rPr lang="en-US" sz="2200" b="0" dirty="0">
                <a:latin typeface="Gill Sans MT" panose="020B0502020104020203" pitchFamily="34" charset="0"/>
              </a:rPr>
              <a:t> intermolecular interactions</a:t>
            </a:r>
            <a:endParaRPr lang="en-US" sz="2200" dirty="0">
              <a:solidFill>
                <a:srgbClr val="C00000"/>
              </a:solidFill>
              <a:latin typeface="Gill Sans MT" panose="020B0502020104020203" pitchFamily="34" charset="0"/>
              <a:cs typeface="Times New Roman" pitchFamily="18" charset="0"/>
            </a:endParaRPr>
          </a:p>
        </p:txBody>
      </p:sp>
      <p:sp>
        <p:nvSpPr>
          <p:cNvPr id="16" name="Rectangle 55"/>
          <p:cNvSpPr>
            <a:spLocks noChangeArrowheads="1"/>
          </p:cNvSpPr>
          <p:nvPr/>
        </p:nvSpPr>
        <p:spPr bwMode="auto">
          <a:xfrm>
            <a:off x="748488" y="1753385"/>
            <a:ext cx="475051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7013" indent="-227013">
              <a:spcBef>
                <a:spcPct val="20000"/>
              </a:spcBef>
            </a:pPr>
            <a:r>
              <a:rPr lang="en-US" sz="2200" b="0" dirty="0">
                <a:latin typeface="Gill Sans MT" panose="020B0502020104020203" pitchFamily="34" charset="0"/>
              </a:rPr>
              <a:t>Challenge: </a:t>
            </a:r>
            <a:r>
              <a:rPr lang="en-US" sz="2200" b="0" dirty="0">
                <a:solidFill>
                  <a:srgbClr val="C00000"/>
                </a:solidFill>
                <a:latin typeface="Gill Sans MT" panose="020B0502020104020203" pitchFamily="34" charset="0"/>
              </a:rPr>
              <a:t>increase the volatility while preserving the abrupt spin transition</a:t>
            </a:r>
            <a:endParaRPr lang="en-US" sz="2200" dirty="0">
              <a:solidFill>
                <a:srgbClr val="C00000"/>
              </a:solidFill>
              <a:latin typeface="Gill Sans MT" panose="020B0502020104020203" pitchFamily="34" charset="0"/>
              <a:cs typeface="Times New Roman" pitchFamily="18" charset="0"/>
            </a:endParaRPr>
          </a:p>
        </p:txBody>
      </p:sp>
      <p:sp>
        <p:nvSpPr>
          <p:cNvPr id="17" name="Rectangle 55"/>
          <p:cNvSpPr>
            <a:spLocks noChangeArrowheads="1"/>
          </p:cNvSpPr>
          <p:nvPr/>
        </p:nvSpPr>
        <p:spPr bwMode="auto">
          <a:xfrm>
            <a:off x="4503486" y="772533"/>
            <a:ext cx="341787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200" b="0" dirty="0">
                <a:latin typeface="Gill Sans MT" panose="020B0502020104020203" pitchFamily="34" charset="0"/>
              </a:rPr>
              <a:t>Volatility: </a:t>
            </a:r>
            <a:r>
              <a:rPr lang="en-US" sz="2200" i="1" dirty="0">
                <a:latin typeface="Gill Sans MT" panose="020B0502020104020203" pitchFamily="34" charset="0"/>
              </a:rPr>
              <a:t>weak</a:t>
            </a:r>
            <a:r>
              <a:rPr lang="en-US" sz="2200" b="0" dirty="0">
                <a:latin typeface="Gill Sans MT" panose="020B0502020104020203" pitchFamily="34" charset="0"/>
              </a:rPr>
              <a:t> intermolecular interactions</a:t>
            </a:r>
            <a:endParaRPr lang="en-US" sz="2200" dirty="0">
              <a:solidFill>
                <a:srgbClr val="C00000"/>
              </a:solidFill>
              <a:latin typeface="Gill Sans MT" panose="020B0502020104020203" pitchFamily="34" charset="0"/>
              <a:cs typeface="Times New Roman" pitchFamily="18" charset="0"/>
            </a:endParaRPr>
          </a:p>
        </p:txBody>
      </p:sp>
      <p:sp>
        <p:nvSpPr>
          <p:cNvPr id="18" name="Rectangle 55"/>
          <p:cNvSpPr>
            <a:spLocks noChangeArrowheads="1"/>
          </p:cNvSpPr>
          <p:nvPr/>
        </p:nvSpPr>
        <p:spPr bwMode="auto">
          <a:xfrm>
            <a:off x="748489" y="2657768"/>
            <a:ext cx="401601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7013" indent="-227013">
              <a:spcBef>
                <a:spcPct val="20000"/>
              </a:spcBef>
            </a:pPr>
            <a:r>
              <a:rPr lang="en-US" sz="2200" b="0" dirty="0">
                <a:latin typeface="Gill Sans MT" panose="020B0502020104020203" pitchFamily="34" charset="0"/>
              </a:rPr>
              <a:t>Solution: </a:t>
            </a:r>
            <a:r>
              <a:rPr lang="en-US" sz="2200" b="0" dirty="0">
                <a:solidFill>
                  <a:srgbClr val="C00000"/>
                </a:solidFill>
                <a:latin typeface="Gill Sans MT" panose="020B0502020104020203" pitchFamily="34" charset="0"/>
              </a:rPr>
              <a:t>use asymmetric design by separating the cooperative and “volatilizing” functions</a:t>
            </a:r>
            <a:endParaRPr lang="en-US" sz="2200" dirty="0">
              <a:solidFill>
                <a:srgbClr val="C00000"/>
              </a:solidFill>
              <a:latin typeface="Gill Sans MT" panose="020B0502020104020203" pitchFamily="34" charset="0"/>
              <a:cs typeface="Times New Roman" pitchFamily="18" charset="0"/>
            </a:endParaRPr>
          </a:p>
        </p:txBody>
      </p:sp>
      <p:sp>
        <p:nvSpPr>
          <p:cNvPr id="19" name="Rectangle 55"/>
          <p:cNvSpPr>
            <a:spLocks noChangeArrowheads="1"/>
          </p:cNvSpPr>
          <p:nvPr/>
        </p:nvSpPr>
        <p:spPr bwMode="auto">
          <a:xfrm>
            <a:off x="748488" y="3907581"/>
            <a:ext cx="4497279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200" b="0" dirty="0">
                <a:latin typeface="Gill Sans MT" panose="020B0502020104020203" pitchFamily="34" charset="0"/>
              </a:rPr>
              <a:t>Criteria:</a:t>
            </a:r>
          </a:p>
          <a:p>
            <a:pPr marL="398463" indent="-171450">
              <a:spcBef>
                <a:spcPts val="600"/>
              </a:spcBef>
            </a:pPr>
            <a:r>
              <a:rPr lang="en-US" sz="2200" b="0" dirty="0">
                <a:latin typeface="Gill Sans MT" panose="020B0502020104020203" pitchFamily="34" charset="0"/>
              </a:rPr>
              <a:t>- neutral complexes</a:t>
            </a:r>
          </a:p>
          <a:p>
            <a:pPr marL="398463" indent="-171450">
              <a:spcBef>
                <a:spcPts val="600"/>
              </a:spcBef>
            </a:pPr>
            <a:r>
              <a:rPr lang="en-US" sz="2200" b="0" dirty="0">
                <a:latin typeface="Gill Sans MT" panose="020B0502020104020203" pitchFamily="34" charset="0"/>
                <a:cs typeface="Times New Roman" pitchFamily="18" charset="0"/>
              </a:rPr>
              <a:t>- easy synthetic modification</a:t>
            </a:r>
          </a:p>
          <a:p>
            <a:pPr marL="398463" indent="-171450">
              <a:spcBef>
                <a:spcPts val="600"/>
              </a:spcBef>
            </a:pPr>
            <a:r>
              <a:rPr lang="en-US" sz="2200" b="0" dirty="0">
                <a:latin typeface="Gill Sans MT" panose="020B0502020104020203" pitchFamily="34" charset="0"/>
              </a:rPr>
              <a:t>- asymmetric ligand structure</a:t>
            </a:r>
          </a:p>
          <a:p>
            <a:pPr marL="398463" indent="-171450">
              <a:spcBef>
                <a:spcPts val="600"/>
              </a:spcBef>
            </a:pPr>
            <a:r>
              <a:rPr lang="en-US" sz="2200" b="0" dirty="0">
                <a:latin typeface="Gill Sans MT" panose="020B0502020104020203" pitchFamily="34" charset="0"/>
              </a:rPr>
              <a:t>- only chelating (clamping) ligands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5245767" y="1912748"/>
          <a:ext cx="2046228" cy="4087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2056066" imgH="4107430" progId="ChemDraw.Document.6.0">
                  <p:embed/>
                </p:oleObj>
              </mc:Choice>
              <mc:Fallback>
                <p:oleObj name="CS ChemDraw Drawing" r:id="rId2" imgW="2056066" imgH="4107430" progId="ChemDraw.Document.6.0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45767" y="1912748"/>
                        <a:ext cx="2046228" cy="40877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7" t="8798" r="10581" b="28316"/>
          <a:stretch/>
        </p:blipFill>
        <p:spPr>
          <a:xfrm>
            <a:off x="7456078" y="2708180"/>
            <a:ext cx="1485792" cy="1738692"/>
          </a:xfrm>
          <a:prstGeom prst="rect">
            <a:avLst/>
          </a:prstGeom>
        </p:spPr>
      </p:pic>
      <p:sp>
        <p:nvSpPr>
          <p:cNvPr id="10" name="Rectangle 55"/>
          <p:cNvSpPr>
            <a:spLocks noChangeArrowheads="1"/>
          </p:cNvSpPr>
          <p:nvPr/>
        </p:nvSpPr>
        <p:spPr bwMode="auto">
          <a:xfrm>
            <a:off x="7639338" y="4446872"/>
            <a:ext cx="11192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b="0" dirty="0">
                <a:latin typeface="Gill Sans MT" panose="020B0502020104020203" pitchFamily="34" charset="0"/>
              </a:rPr>
              <a:t>Miguel Gakiya</a:t>
            </a:r>
            <a:endParaRPr lang="en-US" dirty="0">
              <a:solidFill>
                <a:srgbClr val="C00000"/>
              </a:solidFill>
              <a:latin typeface="Gill Sans MT" panose="020B0502020104020203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81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83B1571-9A46-4821-BBE9-9B14FA7B28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96398" y="647750"/>
          <a:ext cx="3224213" cy="203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3855575" imgH="2427773" progId="ChemDraw.Document.6.0">
                  <p:embed/>
                </p:oleObj>
              </mc:Choice>
              <mc:Fallback>
                <p:oleObj name="CS ChemDraw Drawing" r:id="rId2" imgW="3855575" imgH="2427773" progId="ChemDraw.Document.6.0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683B1571-9A46-4821-BBE9-9B14FA7B28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96398" y="647750"/>
                        <a:ext cx="3224213" cy="2030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Text Box 3"/>
          <p:cNvSpPr txBox="1">
            <a:spLocks noChangeArrowheads="1"/>
          </p:cNvSpPr>
          <p:nvPr/>
        </p:nvSpPr>
        <p:spPr bwMode="auto">
          <a:xfrm>
            <a:off x="1773026" y="-8740"/>
            <a:ext cx="56021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tabLst>
                <a:tab pos="465138" algn="l"/>
              </a:tabLst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sym typeface="Symbol" pitchFamily="18" charset="2"/>
              </a:rPr>
              <a:t>Synthetic Approach</a:t>
            </a:r>
          </a:p>
        </p:txBody>
      </p:sp>
      <p:sp>
        <p:nvSpPr>
          <p:cNvPr id="9" name="Rectangle 55"/>
          <p:cNvSpPr>
            <a:spLocks noChangeArrowheads="1"/>
          </p:cNvSpPr>
          <p:nvPr/>
        </p:nvSpPr>
        <p:spPr bwMode="auto">
          <a:xfrm>
            <a:off x="638486" y="719121"/>
            <a:ext cx="377538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200" b="0" dirty="0">
                <a:latin typeface="Gill Sans MT" panose="020B0502020104020203" pitchFamily="34" charset="0"/>
              </a:rPr>
              <a:t>Introduce the asymmetry of interactions to boost volatility</a:t>
            </a:r>
            <a:endParaRPr lang="en-US" sz="2200" b="0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Rectangle 55"/>
          <p:cNvSpPr>
            <a:spLocks noChangeArrowheads="1"/>
          </p:cNvSpPr>
          <p:nvPr/>
        </p:nvSpPr>
        <p:spPr bwMode="auto">
          <a:xfrm>
            <a:off x="637948" y="1493541"/>
            <a:ext cx="4408439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</a:pPr>
            <a:r>
              <a:rPr lang="en-US" sz="2200" b="0" dirty="0">
                <a:solidFill>
                  <a:srgbClr val="C00000"/>
                </a:solidFill>
                <a:latin typeface="Gill Sans MT" panose="020B0502020104020203" pitchFamily="34" charset="0"/>
                <a:cs typeface="Times New Roman" pitchFamily="18" charset="0"/>
              </a:rPr>
              <a:t>- the cooperativity will be preserved</a:t>
            </a:r>
          </a:p>
          <a:p>
            <a:pPr marL="171450" indent="-171450">
              <a:spcBef>
                <a:spcPts val="600"/>
              </a:spcBef>
            </a:pPr>
            <a:r>
              <a:rPr lang="en-US" sz="2200" b="0" dirty="0">
                <a:solidFill>
                  <a:srgbClr val="C00000"/>
                </a:solidFill>
                <a:latin typeface="Gill Sans MT" panose="020B0502020104020203" pitchFamily="34" charset="0"/>
              </a:rPr>
              <a:t>- the volatility should be much higher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83B1571-9A46-4821-BBE9-9B14FA7B28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96398" y="647750"/>
          <a:ext cx="2654300" cy="132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3174370" imgH="1584996" progId="ChemDraw.Document.6.0">
                  <p:embed/>
                </p:oleObj>
              </mc:Choice>
              <mc:Fallback>
                <p:oleObj name="CS ChemDraw Drawing" r:id="rId4" imgW="3174370" imgH="1584996" progId="ChemDraw.Document.6.0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683B1571-9A46-4821-BBE9-9B14FA7B28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96398" y="647750"/>
                        <a:ext cx="2654300" cy="1325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95637" y="6287576"/>
            <a:ext cx="46610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  <a:tabLst>
                <a:tab pos="457200" algn="l"/>
              </a:tabLst>
            </a:pPr>
            <a:r>
              <a:rPr lang="en-US" sz="1400" b="0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Gakiya-Teruya, M.; Jiang, X.; Le. D.; Rahman, T. S.; </a:t>
            </a:r>
            <a:r>
              <a:rPr lang="en-US" sz="1400" b="0" dirty="0" err="1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Hebard</a:t>
            </a:r>
            <a:r>
              <a:rPr lang="en-US" sz="1400" b="0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, A. F.; Shatruk, M.; et al. </a:t>
            </a:r>
            <a:r>
              <a:rPr lang="en-US" sz="1400" b="0" i="1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J. Am. Chem. Soc.</a:t>
            </a:r>
            <a:r>
              <a:rPr lang="en-US" sz="1400" b="0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 </a:t>
            </a:r>
            <a:r>
              <a:rPr lang="en-US" sz="1400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2021</a:t>
            </a:r>
            <a:r>
              <a:rPr lang="en-US" sz="1400" b="0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, </a:t>
            </a:r>
            <a:r>
              <a:rPr lang="en-US" sz="1400" b="0" i="1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143</a:t>
            </a:r>
            <a:r>
              <a:rPr lang="en-US" sz="1400" b="0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, 14563-14572</a:t>
            </a:r>
            <a:endParaRPr lang="en-US" sz="1400" b="0" i="1" dirty="0">
              <a:solidFill>
                <a:schemeClr val="tx2"/>
              </a:solidFill>
              <a:latin typeface="Gill Sans MT" panose="020B0502020104020203" pitchFamily="34" charset="0"/>
              <a:sym typeface="Symbol" pitchFamily="18" charset="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36316C-AE5B-45C0-B47E-703F8A2994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03" t="23430" r="48738" b="15599"/>
          <a:stretch/>
        </p:blipFill>
        <p:spPr>
          <a:xfrm>
            <a:off x="5195316" y="2986488"/>
            <a:ext cx="3088364" cy="2560950"/>
          </a:xfrm>
          <a:prstGeom prst="rect">
            <a:avLst/>
          </a:prstGeom>
        </p:spPr>
      </p:pic>
      <p:sp>
        <p:nvSpPr>
          <p:cNvPr id="12" name="Rectangle 55"/>
          <p:cNvSpPr>
            <a:spLocks noChangeArrowheads="1"/>
          </p:cNvSpPr>
          <p:nvPr/>
        </p:nvSpPr>
        <p:spPr bwMode="auto">
          <a:xfrm>
            <a:off x="5716076" y="5547438"/>
            <a:ext cx="1942089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b="0" dirty="0">
                <a:latin typeface="Gill Sans MT" panose="020B0502020104020203" pitchFamily="34" charset="0"/>
              </a:rPr>
              <a:t>[Fe(</a:t>
            </a:r>
            <a:r>
              <a:rPr lang="en-US" sz="2200" b="0" i="1" dirty="0">
                <a:latin typeface="Gill Sans MT" panose="020B0502020104020203" pitchFamily="34" charset="0"/>
              </a:rPr>
              <a:t>t</a:t>
            </a:r>
            <a:r>
              <a:rPr lang="en-US" sz="2200" b="0" dirty="0">
                <a:latin typeface="Gill Sans MT" panose="020B0502020104020203" pitchFamily="34" charset="0"/>
              </a:rPr>
              <a:t>Bu</a:t>
            </a:r>
            <a:r>
              <a:rPr lang="en-US" sz="2200" b="0" baseline="-25000" dirty="0">
                <a:latin typeface="Gill Sans MT" panose="020B0502020104020203" pitchFamily="34" charset="0"/>
              </a:rPr>
              <a:t>2</a:t>
            </a:r>
            <a:r>
              <a:rPr lang="en-US" sz="2200" b="0" dirty="0">
                <a:latin typeface="Gill Sans MT" panose="020B0502020104020203" pitchFamily="34" charset="0"/>
              </a:rPr>
              <a:t>qsal)</a:t>
            </a:r>
            <a:r>
              <a:rPr lang="en-US" sz="2200" b="0" baseline="-25000" dirty="0">
                <a:latin typeface="Gill Sans MT" panose="020B0502020104020203" pitchFamily="34" charset="0"/>
              </a:rPr>
              <a:t>2</a:t>
            </a:r>
            <a:r>
              <a:rPr lang="en-US" sz="2200" b="0" dirty="0">
                <a:latin typeface="Gill Sans MT" panose="020B0502020104020203" pitchFamily="34" charset="0"/>
              </a:rPr>
              <a:t>]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8" y="2637706"/>
            <a:ext cx="4541669" cy="3274170"/>
          </a:xfrm>
          <a:prstGeom prst="rect">
            <a:avLst/>
          </a:prstGeom>
        </p:spPr>
      </p:pic>
      <p:pic>
        <p:nvPicPr>
          <p:cNvPr id="15" name="Picture 14" descr="THE VIEW FROM FEZ: A Price of a &lt;strong&gt;Helicopter&lt;/strong&gt; Ride ~ humour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13852" b="12273"/>
          <a:stretch/>
        </p:blipFill>
        <p:spPr>
          <a:xfrm rot="2969765">
            <a:off x="7255837" y="845810"/>
            <a:ext cx="1893972" cy="796588"/>
          </a:xfrm>
          <a:prstGeom prst="rect">
            <a:avLst/>
          </a:prstGeom>
        </p:spPr>
      </p:pic>
      <p:pic>
        <p:nvPicPr>
          <p:cNvPr id="16" name="Picture 15" descr="THE VIEW FROM FEZ: A Price of a &lt;strong&gt;Helicopter&lt;/strong&gt; Ride ~ humour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17616" b="12273"/>
          <a:stretch/>
        </p:blipFill>
        <p:spPr>
          <a:xfrm>
            <a:off x="6573656" y="2021309"/>
            <a:ext cx="1969907" cy="78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2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386037" y="-8740"/>
            <a:ext cx="63812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tabLst>
                <a:tab pos="465138" algn="l"/>
              </a:tabLst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sym typeface="Symbol" pitchFamily="18" charset="2"/>
              </a:rPr>
              <a:t>Properties of [Fe(tBu</a:t>
            </a:r>
            <a:r>
              <a:rPr lang="en-US" sz="3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sym typeface="Symbol" pitchFamily="18" charset="2"/>
              </a:rPr>
              <a:t>2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sym typeface="Symbol" pitchFamily="18" charset="2"/>
              </a:rPr>
              <a:t>qsal)</a:t>
            </a:r>
            <a:r>
              <a:rPr lang="en-US" sz="3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sym typeface="Symbol" pitchFamily="18" charset="2"/>
              </a:rPr>
              <a:t>2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sym typeface="Symbol" pitchFamily="18" charset="2"/>
              </a:rPr>
              <a:t>]</a:t>
            </a:r>
            <a:endParaRPr lang="en-US" sz="36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sym typeface="Symbol" pitchFamily="18" charset="2"/>
            </a:endParaRPr>
          </a:p>
        </p:txBody>
      </p:sp>
      <p:pic>
        <p:nvPicPr>
          <p:cNvPr id="21" name="Picture 20"/>
          <p:cNvPicPr/>
          <p:nvPr/>
        </p:nvPicPr>
        <p:blipFill rotWithShape="1">
          <a:blip r:embed="rId2"/>
          <a:srcRect l="9385" t="10623" r="12618" b="6293"/>
          <a:stretch/>
        </p:blipFill>
        <p:spPr bwMode="auto">
          <a:xfrm>
            <a:off x="3974147" y="777474"/>
            <a:ext cx="4910505" cy="40041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Rectangle 55"/>
          <p:cNvSpPr>
            <a:spLocks noChangeArrowheads="1"/>
          </p:cNvSpPr>
          <p:nvPr/>
        </p:nvSpPr>
        <p:spPr bwMode="auto">
          <a:xfrm>
            <a:off x="4493580" y="4979293"/>
            <a:ext cx="2494896" cy="8371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200" b="0" i="1" dirty="0">
                <a:latin typeface="Gill Sans MT" panose="020B0502020104020203" pitchFamily="34" charset="0"/>
              </a:rPr>
              <a:t>T</a:t>
            </a:r>
            <a:r>
              <a:rPr lang="en-US" sz="2200" b="0" baseline="-25000" dirty="0">
                <a:latin typeface="Gill Sans MT" panose="020B0502020104020203" pitchFamily="34" charset="0"/>
              </a:rPr>
              <a:t>1/2</a:t>
            </a:r>
            <a:r>
              <a:rPr lang="en-US" sz="2200" b="0" dirty="0">
                <a:latin typeface="Gill Sans MT" panose="020B0502020104020203" pitchFamily="34" charset="0"/>
              </a:rPr>
              <a:t> = 117 K / 129 K</a:t>
            </a:r>
          </a:p>
          <a:p>
            <a:pPr>
              <a:spcBef>
                <a:spcPct val="20000"/>
              </a:spcBef>
            </a:pPr>
            <a:r>
              <a:rPr lang="en-US" sz="2200" b="0" i="1" dirty="0">
                <a:latin typeface="Gill Sans MT" panose="020B0502020104020203" pitchFamily="34" charset="0"/>
              </a:rPr>
              <a:t>T</a:t>
            </a:r>
            <a:r>
              <a:rPr lang="en-US" sz="2200" b="0" baseline="-25000" dirty="0">
                <a:latin typeface="Gill Sans MT" panose="020B0502020104020203" pitchFamily="34" charset="0"/>
              </a:rPr>
              <a:t>LIESST</a:t>
            </a:r>
            <a:r>
              <a:rPr lang="en-US" sz="2200" b="0" dirty="0">
                <a:latin typeface="Gill Sans MT" panose="020B0502020104020203" pitchFamily="34" charset="0"/>
              </a:rPr>
              <a:t> = 84 K</a:t>
            </a:r>
          </a:p>
        </p:txBody>
      </p:sp>
      <p:sp>
        <p:nvSpPr>
          <p:cNvPr id="23" name="Rectangle 55"/>
          <p:cNvSpPr>
            <a:spLocks noChangeArrowheads="1"/>
          </p:cNvSpPr>
          <p:nvPr/>
        </p:nvSpPr>
        <p:spPr bwMode="auto">
          <a:xfrm>
            <a:off x="549941" y="3488763"/>
            <a:ext cx="322772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b="0" dirty="0">
                <a:latin typeface="Gill Sans MT" panose="020B0502020104020203" pitchFamily="34" charset="0"/>
              </a:rPr>
              <a:t>Crystals grown </a:t>
            </a:r>
            <a:br>
              <a:rPr lang="en-US" sz="2200" b="0" dirty="0">
                <a:latin typeface="Gill Sans MT" panose="020B0502020104020203" pitchFamily="34" charset="0"/>
              </a:rPr>
            </a:br>
            <a:r>
              <a:rPr lang="en-US" sz="2200" b="0" dirty="0">
                <a:latin typeface="Gill Sans MT" panose="020B0502020104020203" pitchFamily="34" charset="0"/>
              </a:rPr>
              <a:t>by vapor transport at &gt;</a:t>
            </a:r>
            <a:r>
              <a:rPr lang="en-US" sz="2400" b="0" dirty="0">
                <a:latin typeface="Gill Sans MT" panose="020B0502020104020203" pitchFamily="34" charset="0"/>
              </a:rPr>
              <a:t>10</a:t>
            </a:r>
            <a:r>
              <a:rPr lang="en-US" sz="2400" b="0" baseline="30000" dirty="0">
                <a:latin typeface="Gill Sans MT" panose="020B0502020104020203" pitchFamily="34" charset="0"/>
              </a:rPr>
              <a:t>–5</a:t>
            </a:r>
            <a:r>
              <a:rPr lang="en-US" sz="2400" b="0" dirty="0">
                <a:latin typeface="Gill Sans MT" panose="020B0502020104020203" pitchFamily="34" charset="0"/>
              </a:rPr>
              <a:t> mbar &amp; 300 °C</a:t>
            </a:r>
            <a:endParaRPr lang="en-US" sz="2200" b="0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5540" y="921754"/>
            <a:ext cx="1996524" cy="2765098"/>
          </a:xfrm>
          <a:prstGeom prst="rect">
            <a:avLst/>
          </a:prstGeom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95637" y="6287576"/>
            <a:ext cx="46610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  <a:tabLst>
                <a:tab pos="457200" algn="l"/>
              </a:tabLst>
            </a:pPr>
            <a:r>
              <a:rPr lang="en-US" sz="1400" b="0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Gakiya-Teruya, M.; Jiang, X.; Le. D.; Rahman, T. S.; </a:t>
            </a:r>
            <a:r>
              <a:rPr lang="en-US" sz="1400" b="0" dirty="0" err="1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Hebard</a:t>
            </a:r>
            <a:r>
              <a:rPr lang="en-US" sz="1400" b="0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, A. F.; Shatruk, M.; et al. </a:t>
            </a:r>
            <a:r>
              <a:rPr lang="en-US" sz="1400" b="0" i="1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J. Am. Chem. Soc.</a:t>
            </a:r>
            <a:r>
              <a:rPr lang="en-US" sz="1400" b="0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 </a:t>
            </a:r>
            <a:r>
              <a:rPr lang="en-US" sz="1400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2021</a:t>
            </a:r>
            <a:r>
              <a:rPr lang="en-US" sz="1400" b="0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, </a:t>
            </a:r>
            <a:r>
              <a:rPr lang="en-US" sz="1400" b="0" i="1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143</a:t>
            </a:r>
            <a:r>
              <a:rPr lang="en-US" sz="1400" b="0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, 14563-14572</a:t>
            </a:r>
            <a:endParaRPr lang="en-US" sz="1400" b="0" i="1" dirty="0">
              <a:solidFill>
                <a:schemeClr val="tx2"/>
              </a:solidFill>
              <a:latin typeface="Gill Sans MT" panose="020B0502020104020203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6406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41001" y="-8740"/>
            <a:ext cx="62712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tabLst>
                <a:tab pos="465138" algn="l"/>
              </a:tabLst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sym typeface="Symbol" pitchFamily="18" charset="2"/>
              </a:rPr>
              <a:t>Thin-Film Capacitor</a:t>
            </a:r>
            <a:endParaRPr lang="en-US" sz="36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sym typeface="Symbol" pitchFamily="18" charset="2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4A3B121-22A5-42DB-911A-FE4FC8BAC3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4" t="12963" r="12613" b="47134"/>
          <a:stretch/>
        </p:blipFill>
        <p:spPr>
          <a:xfrm>
            <a:off x="165372" y="772849"/>
            <a:ext cx="4600587" cy="23267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4DBD8E0B-FA33-464C-ABE6-732711B46F59}"/>
              </a:ext>
            </a:extLst>
          </p:cNvPr>
          <p:cNvSpPr txBox="1"/>
          <p:nvPr/>
        </p:nvSpPr>
        <p:spPr>
          <a:xfrm>
            <a:off x="4845344" y="2021571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Sublimation</a:t>
            </a:r>
          </a:p>
        </p:txBody>
      </p:sp>
      <p:pic>
        <p:nvPicPr>
          <p:cNvPr id="54" name="Picture 53" descr="Timeline&#10;&#10;Description automatically generated with low confidence">
            <a:extLst>
              <a:ext uri="{FF2B5EF4-FFF2-40B4-BE49-F238E27FC236}">
                <a16:creationId xmlns:a16="http://schemas.microsoft.com/office/drawing/2014/main" id="{74A97ADB-3384-4130-8E2F-94188E04FBDB}"/>
              </a:ext>
            </a:extLst>
          </p:cNvPr>
          <p:cNvPicPr/>
          <p:nvPr/>
        </p:nvPicPr>
        <p:blipFill rotWithShape="1">
          <a:blip r:embed="rId3"/>
          <a:srcRect l="-1761" t="4344" r="-344" b="-1449"/>
          <a:stretch/>
        </p:blipFill>
        <p:spPr>
          <a:xfrm>
            <a:off x="4734317" y="3139658"/>
            <a:ext cx="4127179" cy="2457332"/>
          </a:xfrm>
          <a:prstGeom prst="rect">
            <a:avLst/>
          </a:prstGeom>
        </p:spPr>
      </p:pic>
      <p:sp>
        <p:nvSpPr>
          <p:cNvPr id="55" name="Striped Right Arrow 54"/>
          <p:cNvSpPr/>
          <p:nvPr/>
        </p:nvSpPr>
        <p:spPr>
          <a:xfrm>
            <a:off x="4978912" y="1566382"/>
            <a:ext cx="1143424" cy="401764"/>
          </a:xfrm>
          <a:prstGeom prst="stripedRightArrow">
            <a:avLst>
              <a:gd name="adj1" fmla="val 43678"/>
              <a:gd name="adj2" fmla="val 50000"/>
            </a:avLst>
          </a:prstGeom>
          <a:solidFill>
            <a:srgbClr val="FFC000">
              <a:lumMod val="20000"/>
              <a:lumOff val="80000"/>
            </a:srgbClr>
          </a:solidFill>
          <a:ln w="1905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5956337" y="319959"/>
            <a:ext cx="2776640" cy="2354357"/>
            <a:chOff x="6891465" y="264745"/>
            <a:chExt cx="2640407" cy="2238843"/>
          </a:xfrm>
          <a:effectLst>
            <a:outerShdw blurRad="50800" dist="520700" dir="2700000" algn="tl" rotWithShape="0">
              <a:prstClr val="black">
                <a:alpha val="25000"/>
              </a:prstClr>
            </a:outerShdw>
          </a:effectLst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1930" y="770474"/>
              <a:ext cx="2209520" cy="1733114"/>
            </a:xfrm>
            <a:prstGeom prst="rect">
              <a:avLst/>
            </a:prstGeom>
            <a:effectLst/>
          </p:spPr>
        </p:pic>
        <p:pic>
          <p:nvPicPr>
            <p:cNvPr id="62" name="Picture 61" descr="Propeller Vector Clipart image - Free stock photo - Public ...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546856">
              <a:off x="8878118" y="679694"/>
              <a:ext cx="992022" cy="315487"/>
            </a:xfrm>
            <a:prstGeom prst="rect">
              <a:avLst/>
            </a:prstGeom>
          </p:spPr>
        </p:pic>
        <p:pic>
          <p:nvPicPr>
            <p:cNvPr id="63" name="Picture 62" descr="Propeller Vector Clipart image - Free stock photo - Public ...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28309">
              <a:off x="6553198" y="615810"/>
              <a:ext cx="992022" cy="315487"/>
            </a:xfrm>
            <a:prstGeom prst="rect">
              <a:avLst/>
            </a:prstGeom>
          </p:spPr>
        </p:pic>
        <p:pic>
          <p:nvPicPr>
            <p:cNvPr id="64" name="Picture 63" descr="Propeller Vector Clipart image - Free stock photo - Public ...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8368">
              <a:off x="7914507" y="603012"/>
              <a:ext cx="992022" cy="315487"/>
            </a:xfrm>
            <a:prstGeom prst="rect">
              <a:avLst/>
            </a:prstGeom>
          </p:spPr>
        </p:pic>
        <p:pic>
          <p:nvPicPr>
            <p:cNvPr id="65" name="Picture 64" descr="Propeller Vector Clipart image - Free stock photo - Public ...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86807">
              <a:off x="7467362" y="857545"/>
              <a:ext cx="992022" cy="315487"/>
            </a:xfrm>
            <a:prstGeom prst="rect">
              <a:avLst/>
            </a:prstGeom>
          </p:spPr>
        </p:pic>
      </p:grpSp>
      <p:pic>
        <p:nvPicPr>
          <p:cNvPr id="70" name="Picture 6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97" y="3268867"/>
            <a:ext cx="3877597" cy="2881675"/>
          </a:xfrm>
          <a:prstGeom prst="rect">
            <a:avLst/>
          </a:prstGeom>
        </p:spPr>
      </p:pic>
      <p:sp>
        <p:nvSpPr>
          <p:cNvPr id="56" name="Striped Right Arrow 55"/>
          <p:cNvSpPr/>
          <p:nvPr/>
        </p:nvSpPr>
        <p:spPr>
          <a:xfrm rot="6096538">
            <a:off x="6607177" y="3146878"/>
            <a:ext cx="1108173" cy="401764"/>
          </a:xfrm>
          <a:prstGeom prst="stripedRightArrow">
            <a:avLst>
              <a:gd name="adj1" fmla="val 43678"/>
              <a:gd name="adj2" fmla="val 48189"/>
            </a:avLst>
          </a:prstGeom>
          <a:solidFill>
            <a:srgbClr val="FFC000">
              <a:lumMod val="20000"/>
              <a:lumOff val="80000"/>
            </a:srgbClr>
          </a:solidFill>
          <a:ln w="1905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Rectangle 55"/>
          <p:cNvSpPr>
            <a:spLocks noChangeArrowheads="1"/>
          </p:cNvSpPr>
          <p:nvPr/>
        </p:nvSpPr>
        <p:spPr bwMode="auto">
          <a:xfrm>
            <a:off x="4988020" y="5583824"/>
            <a:ext cx="2494896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200" b="0" i="1" dirty="0">
                <a:latin typeface="Gill Sans MT" panose="020B0502020104020203" pitchFamily="34" charset="0"/>
              </a:rPr>
              <a:t>T</a:t>
            </a:r>
            <a:r>
              <a:rPr lang="en-US" sz="2200" b="0" baseline="-25000" dirty="0">
                <a:latin typeface="Gill Sans MT" panose="020B0502020104020203" pitchFamily="34" charset="0"/>
              </a:rPr>
              <a:t>1/2</a:t>
            </a:r>
            <a:r>
              <a:rPr lang="en-US" sz="2200" b="0" dirty="0">
                <a:latin typeface="Gill Sans MT" panose="020B0502020104020203" pitchFamily="34" charset="0"/>
              </a:rPr>
              <a:t> ≈ 122 K / 127 K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95637" y="6287576"/>
            <a:ext cx="46610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  <a:tabLst>
                <a:tab pos="457200" algn="l"/>
              </a:tabLst>
            </a:pPr>
            <a:r>
              <a:rPr lang="en-US" sz="1400" b="0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Gakiya-Teruya, M.; Jiang, X.; Le. D.; Rahman, T. S.; </a:t>
            </a:r>
            <a:r>
              <a:rPr lang="en-US" sz="1400" b="0" dirty="0" err="1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Hebard</a:t>
            </a:r>
            <a:r>
              <a:rPr lang="en-US" sz="1400" b="0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, A. F.; Shatruk, M.; et al. </a:t>
            </a:r>
            <a:r>
              <a:rPr lang="en-US" sz="1400" b="0" i="1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J. Am. Chem. Soc.</a:t>
            </a:r>
            <a:r>
              <a:rPr lang="en-US" sz="1400" b="0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 </a:t>
            </a:r>
            <a:r>
              <a:rPr lang="en-US" sz="1400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2021</a:t>
            </a:r>
            <a:r>
              <a:rPr lang="en-US" sz="1400" b="0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, </a:t>
            </a:r>
            <a:r>
              <a:rPr lang="en-US" sz="1400" b="0" i="1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143</a:t>
            </a:r>
            <a:r>
              <a:rPr lang="en-US" sz="1400" b="0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, 14563-14572</a:t>
            </a:r>
            <a:endParaRPr lang="en-US" sz="1400" b="0" i="1" dirty="0">
              <a:solidFill>
                <a:schemeClr val="tx2"/>
              </a:solidFill>
              <a:latin typeface="Gill Sans MT" panose="020B0502020104020203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2906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7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422778" y="-8740"/>
            <a:ext cx="62712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tabLst>
                <a:tab pos="465138" algn="l"/>
              </a:tabLst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sym typeface="Symbol" pitchFamily="18" charset="2"/>
              </a:rPr>
              <a:t>Mechanical Exfoliation</a:t>
            </a:r>
            <a:endParaRPr lang="en-US" sz="36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sym typeface="Symbol" pitchFamily="18" charset="2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14" y="873846"/>
            <a:ext cx="4541669" cy="327417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 bwMode="auto">
          <a:xfrm>
            <a:off x="571500" y="1958340"/>
            <a:ext cx="444246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419100" y="3055620"/>
            <a:ext cx="444246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4954983" y="1958340"/>
            <a:ext cx="836217" cy="5525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>
            <a:off x="4861560" y="2510931"/>
            <a:ext cx="929641" cy="5319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Rectangle 55"/>
          <p:cNvSpPr>
            <a:spLocks noChangeArrowheads="1"/>
          </p:cNvSpPr>
          <p:nvPr/>
        </p:nvSpPr>
        <p:spPr bwMode="auto">
          <a:xfrm>
            <a:off x="5823663" y="2296254"/>
            <a:ext cx="249737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200" b="0" dirty="0">
                <a:latin typeface="Gill Sans MT" panose="020B0502020104020203" pitchFamily="34" charset="0"/>
              </a:rPr>
              <a:t>van der Waals gaps</a:t>
            </a:r>
            <a:endParaRPr lang="en-US" sz="2200" b="0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12" name="Rectangle 55"/>
          <p:cNvSpPr>
            <a:spLocks noChangeArrowheads="1"/>
          </p:cNvSpPr>
          <p:nvPr/>
        </p:nvSpPr>
        <p:spPr bwMode="auto">
          <a:xfrm>
            <a:off x="1508210" y="4408449"/>
            <a:ext cx="3446773" cy="151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200" b="0" u="sng" dirty="0">
                <a:latin typeface="Gill Sans MT" panose="020B0502020104020203" pitchFamily="34" charset="0"/>
              </a:rPr>
              <a:t>Mechanical exfoliation</a:t>
            </a:r>
            <a:r>
              <a:rPr lang="en-US" sz="2200" b="0" dirty="0">
                <a:latin typeface="Gill Sans MT" panose="020B0502020104020203" pitchFamily="34" charset="0"/>
              </a:rPr>
              <a:t>:</a:t>
            </a:r>
          </a:p>
          <a:p>
            <a:pPr>
              <a:spcBef>
                <a:spcPct val="20000"/>
              </a:spcBef>
            </a:pPr>
            <a:r>
              <a:rPr lang="en-US" sz="2200" b="0" dirty="0">
                <a:latin typeface="Gill Sans MT" panose="020B0502020104020203" pitchFamily="34" charset="0"/>
              </a:rPr>
              <a:t>Successful exfoliation down to a single molecular layer (1.7 nm thickness)</a:t>
            </a:r>
            <a:endParaRPr lang="en-US" sz="2200" b="0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pic>
        <p:nvPicPr>
          <p:cNvPr id="13" name="Picture 12" descr="Graphical user interface&#10;&#10;Description automatically generated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0"/>
          <a:stretch/>
        </p:blipFill>
        <p:spPr>
          <a:xfrm>
            <a:off x="5013960" y="661444"/>
            <a:ext cx="3932343" cy="5389552"/>
          </a:xfrm>
          <a:prstGeom prst="rect">
            <a:avLst/>
          </a:prstGeom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71503" y="6326076"/>
            <a:ext cx="69125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  <a:tabLst>
                <a:tab pos="457200" algn="l"/>
              </a:tabLst>
            </a:pPr>
            <a:r>
              <a:rPr lang="en-US" sz="1400" b="0" dirty="0" err="1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Koptur-Palenchar</a:t>
            </a:r>
            <a:r>
              <a:rPr lang="en-US" sz="1400" b="0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, J. J.; Gakiya-Teruya, M.; Shatruk, M.; Zhang, X. X; et al.  </a:t>
            </a:r>
            <a:r>
              <a:rPr lang="en-US" sz="1400" b="0" i="1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Under Review</a:t>
            </a:r>
          </a:p>
        </p:txBody>
      </p:sp>
    </p:spTree>
    <p:extLst>
      <p:ext uri="{BB962C8B-B14F-4D97-AF65-F5344CB8AC3E}">
        <p14:creationId xmlns:p14="http://schemas.microsoft.com/office/powerpoint/2010/main" val="248732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422778" y="-8740"/>
            <a:ext cx="62712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tabLst>
                <a:tab pos="465138" algn="l"/>
              </a:tabLst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sym typeface="Symbol" pitchFamily="18" charset="2"/>
              </a:rPr>
              <a:t>Mechanical Exfoliation</a:t>
            </a:r>
            <a:endParaRPr lang="en-US" sz="36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sym typeface="Symbol" pitchFamily="18" charset="2"/>
            </a:endParaRPr>
          </a:p>
        </p:txBody>
      </p:sp>
      <p:sp>
        <p:nvSpPr>
          <p:cNvPr id="18" name="Rectangle 55"/>
          <p:cNvSpPr>
            <a:spLocks noChangeArrowheads="1"/>
          </p:cNvSpPr>
          <p:nvPr/>
        </p:nvSpPr>
        <p:spPr bwMode="auto">
          <a:xfrm>
            <a:off x="1508210" y="4408449"/>
            <a:ext cx="3446773" cy="151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200" b="0" u="sng" dirty="0">
                <a:latin typeface="Gill Sans MT" panose="020B0502020104020203" pitchFamily="34" charset="0"/>
              </a:rPr>
              <a:t>Mechanical exfoliation</a:t>
            </a:r>
            <a:r>
              <a:rPr lang="en-US" sz="2200" b="0" dirty="0">
                <a:latin typeface="Gill Sans MT" panose="020B0502020104020203" pitchFamily="34" charset="0"/>
              </a:rPr>
              <a:t>:</a:t>
            </a:r>
          </a:p>
          <a:p>
            <a:pPr>
              <a:spcBef>
                <a:spcPct val="20000"/>
              </a:spcBef>
            </a:pPr>
            <a:r>
              <a:rPr lang="en-US" sz="2200" b="0" dirty="0">
                <a:latin typeface="Gill Sans MT" panose="020B0502020104020203" pitchFamily="34" charset="0"/>
              </a:rPr>
              <a:t>Successful exfoliation down to a single molecular layer (1.7 nm thickness)</a:t>
            </a:r>
            <a:endParaRPr lang="en-US" sz="2200" b="0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pic>
        <p:nvPicPr>
          <p:cNvPr id="30" name="Picture 29" descr="Graphical user interface&#10;&#10;Description automatically generated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0"/>
          <a:stretch/>
        </p:blipFill>
        <p:spPr>
          <a:xfrm>
            <a:off x="5013960" y="661444"/>
            <a:ext cx="3932343" cy="53895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20040" y="757050"/>
            <a:ext cx="4408506" cy="3617503"/>
            <a:chOff x="220040" y="757050"/>
            <a:chExt cx="4408506" cy="3617503"/>
          </a:xfrm>
        </p:grpSpPr>
        <p:pic>
          <p:nvPicPr>
            <p:cNvPr id="9" name="Picture 8" descr="A picture containing histogram&#10;&#10;Description automatically generated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45" r="54070"/>
            <a:stretch/>
          </p:blipFill>
          <p:spPr>
            <a:xfrm>
              <a:off x="220040" y="785087"/>
              <a:ext cx="4408506" cy="358946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 bwMode="auto">
            <a:xfrm>
              <a:off x="589696" y="757050"/>
              <a:ext cx="214685" cy="30066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Garamond" pitchFamily="18" charset="0"/>
              </a:endParaRPr>
            </a:p>
          </p:txBody>
        </p:sp>
      </p:grp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1503" y="6326076"/>
            <a:ext cx="69125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  <a:tabLst>
                <a:tab pos="457200" algn="l"/>
              </a:tabLst>
            </a:pPr>
            <a:r>
              <a:rPr lang="en-US" sz="1400" b="0" dirty="0" err="1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Koptur-Palenchar</a:t>
            </a:r>
            <a:r>
              <a:rPr lang="en-US" sz="1400" b="0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, J. J.; Gakiya-Teruya, M.; Shatruk, M.; Zhang, X. X; et al.  </a:t>
            </a:r>
            <a:r>
              <a:rPr lang="en-US" sz="1400" b="0" i="1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Under Review</a:t>
            </a:r>
          </a:p>
        </p:txBody>
      </p:sp>
    </p:spTree>
    <p:extLst>
      <p:ext uri="{BB962C8B-B14F-4D97-AF65-F5344CB8AC3E}">
        <p14:creationId xmlns:p14="http://schemas.microsoft.com/office/powerpoint/2010/main" val="1489653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041626" y="-8740"/>
            <a:ext cx="70420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tabLst>
                <a:tab pos="465138" algn="l"/>
              </a:tabLst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sym typeface="Symbol" pitchFamily="18" charset="2"/>
              </a:rPr>
              <a:t>Thickness Dependence of SCO</a:t>
            </a:r>
            <a:endParaRPr lang="en-US" sz="36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sym typeface="Symbol" pitchFamily="18" charset="2"/>
            </a:endParaRPr>
          </a:p>
        </p:txBody>
      </p:sp>
      <p:sp>
        <p:nvSpPr>
          <p:cNvPr id="18" name="Rectangle 55"/>
          <p:cNvSpPr>
            <a:spLocks noChangeArrowheads="1"/>
          </p:cNvSpPr>
          <p:nvPr/>
        </p:nvSpPr>
        <p:spPr bwMode="auto">
          <a:xfrm>
            <a:off x="4384424" y="1154555"/>
            <a:ext cx="3446773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200" b="0" dirty="0">
                <a:latin typeface="Gill Sans MT" panose="020B0502020104020203" pitchFamily="34" charset="0"/>
              </a:rPr>
              <a:t>The normalized reflection contrast measurements suggest increased hysteresis in the 2D SCO material</a:t>
            </a:r>
            <a:endParaRPr lang="en-US" sz="2200" b="0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41525" y="576412"/>
            <a:ext cx="3757751" cy="2679861"/>
            <a:chOff x="291761" y="564543"/>
            <a:chExt cx="3583657" cy="2656332"/>
          </a:xfrm>
        </p:grpSpPr>
        <p:grpSp>
          <p:nvGrpSpPr>
            <p:cNvPr id="4" name="Group 3"/>
            <p:cNvGrpSpPr/>
            <p:nvPr/>
          </p:nvGrpSpPr>
          <p:grpSpPr>
            <a:xfrm>
              <a:off x="291761" y="564543"/>
              <a:ext cx="3583657" cy="2656332"/>
              <a:chOff x="522635" y="637591"/>
              <a:chExt cx="3301942" cy="2447515"/>
            </a:xfrm>
          </p:grpSpPr>
          <p:pic>
            <p:nvPicPr>
              <p:cNvPr id="12" name="Picture 11" descr="A picture containing text, light, night&#10;&#10;Description automatically generated"/>
              <p:cNvPicPr/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91" t="49210" r="73780" b="2548"/>
              <a:stretch/>
            </p:blipFill>
            <p:spPr>
              <a:xfrm>
                <a:off x="522635" y="759417"/>
                <a:ext cx="3214477" cy="2325689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 bwMode="auto">
              <a:xfrm>
                <a:off x="699715" y="637591"/>
                <a:ext cx="159026" cy="1972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Garamond" pitchFamily="18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3657599" y="1210898"/>
                <a:ext cx="166978" cy="105522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Garamond" pitchFamily="18" charset="0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885725" y="1796153"/>
              <a:ext cx="62815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>
                  <a:latin typeface="Gill Sans MT" panose="020B0502020104020203" pitchFamily="34" charset="0"/>
                </a:rPr>
                <a:t>Bulk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91643" y="3426553"/>
            <a:ext cx="8660299" cy="2512394"/>
            <a:chOff x="287550" y="3262493"/>
            <a:chExt cx="8787525" cy="2549303"/>
          </a:xfrm>
        </p:grpSpPr>
        <p:grpSp>
          <p:nvGrpSpPr>
            <p:cNvPr id="5" name="Group 4"/>
            <p:cNvGrpSpPr/>
            <p:nvPr/>
          </p:nvGrpSpPr>
          <p:grpSpPr>
            <a:xfrm>
              <a:off x="287550" y="3262493"/>
              <a:ext cx="8787525" cy="2549303"/>
              <a:chOff x="287550" y="3262493"/>
              <a:chExt cx="8787525" cy="2549303"/>
            </a:xfrm>
          </p:grpSpPr>
          <p:pic>
            <p:nvPicPr>
              <p:cNvPr id="13" name="Picture 12" descr="A picture containing text, light, night&#10;&#10;Description automatically generated"/>
              <p:cNvPicPr/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88" t="50158" r="3509"/>
              <a:stretch/>
            </p:blipFill>
            <p:spPr>
              <a:xfrm>
                <a:off x="287550" y="3369560"/>
                <a:ext cx="8787525" cy="2442236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 bwMode="auto">
              <a:xfrm>
                <a:off x="4087215" y="3262493"/>
                <a:ext cx="172594" cy="21412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Garamond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7258312" y="3939240"/>
                <a:ext cx="181224" cy="114525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Garamond" pitchFamily="18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570246" y="5581816"/>
                <a:ext cx="216933" cy="21468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Garamond" pitchFamily="18" charset="0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093888" y="4930605"/>
              <a:ext cx="62815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>
                  <a:latin typeface="Gill Sans MT" panose="020B0502020104020203" pitchFamily="34" charset="0"/>
                </a:rPr>
                <a:t>13 L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43144" y="4930605"/>
              <a:ext cx="62815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>
                  <a:latin typeface="Gill Sans MT" panose="020B0502020104020203" pitchFamily="34" charset="0"/>
                </a:rPr>
                <a:t>10 L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78323" y="4930604"/>
              <a:ext cx="628153" cy="3122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>
                  <a:latin typeface="Gill Sans MT" panose="020B0502020104020203" pitchFamily="34" charset="0"/>
                </a:rPr>
                <a:t>5 L</a:t>
              </a:r>
            </a:p>
          </p:txBody>
        </p:sp>
      </p:grp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71503" y="6326076"/>
            <a:ext cx="69125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  <a:tabLst>
                <a:tab pos="457200" algn="l"/>
              </a:tabLst>
            </a:pPr>
            <a:r>
              <a:rPr lang="en-US" sz="1400" b="0" dirty="0" err="1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Koptur-Palenchar</a:t>
            </a:r>
            <a:r>
              <a:rPr lang="en-US" sz="1400" b="0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, J. J.; Gakiya-Teruya, M.; Shatruk, M.; Zhang, X. X; et al.  </a:t>
            </a:r>
            <a:r>
              <a:rPr lang="en-US" sz="1400" b="0" i="1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Under Review</a:t>
            </a:r>
          </a:p>
        </p:txBody>
      </p:sp>
    </p:spTree>
    <p:extLst>
      <p:ext uri="{BB962C8B-B14F-4D97-AF65-F5344CB8AC3E}">
        <p14:creationId xmlns:p14="http://schemas.microsoft.com/office/powerpoint/2010/main" val="16319143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041626" y="-8740"/>
            <a:ext cx="70420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tabLst>
                <a:tab pos="465138" algn="l"/>
              </a:tabLst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sym typeface="Symbol" pitchFamily="18" charset="2"/>
              </a:rPr>
              <a:t>Thickness Dependence of SCO</a:t>
            </a:r>
            <a:endParaRPr lang="en-US" sz="36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sym typeface="Symbol" pitchFamily="18" charset="2"/>
            </a:endParaRPr>
          </a:p>
        </p:txBody>
      </p:sp>
      <p:sp>
        <p:nvSpPr>
          <p:cNvPr id="23" name="Rectangle 55"/>
          <p:cNvSpPr>
            <a:spLocks noChangeArrowheads="1"/>
          </p:cNvSpPr>
          <p:nvPr/>
        </p:nvSpPr>
        <p:spPr bwMode="auto">
          <a:xfrm>
            <a:off x="4949228" y="4389848"/>
            <a:ext cx="3570195" cy="1378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200" b="0" dirty="0">
                <a:latin typeface="Gill Sans MT" panose="020B0502020104020203" pitchFamily="34" charset="0"/>
              </a:rPr>
              <a:t>Hypothesized reason:</a:t>
            </a:r>
          </a:p>
          <a:p>
            <a:pPr marL="174625" indent="-174625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en-US" sz="2200" b="0" dirty="0">
                <a:latin typeface="Gill Sans MT" panose="020B0502020104020203" pitchFamily="34" charset="0"/>
              </a:rPr>
              <a:t>Interfacial strain combined with the restriction of domain wall motion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7" y="726611"/>
            <a:ext cx="3933685" cy="31443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76" y="726611"/>
            <a:ext cx="3891500" cy="3168472"/>
          </a:xfrm>
          <a:prstGeom prst="rect">
            <a:avLst/>
          </a:prstGeom>
        </p:spPr>
      </p:pic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1041626" y="4088667"/>
          <a:ext cx="3349440" cy="1981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74720">
                  <a:extLst>
                    <a:ext uri="{9D8B030D-6E8A-4147-A177-3AD203B41FA5}">
                      <a16:colId xmlns:a16="http://schemas.microsoft.com/office/drawing/2014/main" val="776494726"/>
                    </a:ext>
                  </a:extLst>
                </a:gridCol>
                <a:gridCol w="1674720">
                  <a:extLst>
                    <a:ext uri="{9D8B030D-6E8A-4147-A177-3AD203B41FA5}">
                      <a16:colId xmlns:a16="http://schemas.microsoft.com/office/drawing/2014/main" val="19439613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# of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 layers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US" sz="2000" i="1" dirty="0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T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1/2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10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Gill Sans MT" panose="020B0502020104020203" pitchFamily="34" charset="0"/>
                        </a:rPr>
                        <a:t>Bulk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Gill Sans MT" panose="020B0502020104020203" pitchFamily="34" charset="0"/>
                        </a:rPr>
                        <a:t>12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6898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Gill Sans MT" panose="020B0502020104020203" pitchFamily="34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Gill Sans MT" panose="020B0502020104020203" pitchFamily="34" charset="0"/>
                        </a:rPr>
                        <a:t>~45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17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Gill Sans MT" panose="020B0502020104020203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Gill Sans MT" panose="020B0502020104020203" pitchFamily="34" charset="0"/>
                        </a:rPr>
                        <a:t>~90</a:t>
                      </a:r>
                      <a:r>
                        <a:rPr lang="en-US" sz="2000" b="0" baseline="0" dirty="0">
                          <a:latin typeface="Gill Sans MT" panose="020B0502020104020203" pitchFamily="34" charset="0"/>
                        </a:rPr>
                        <a:t> K</a:t>
                      </a:r>
                      <a:endParaRPr lang="en-US" sz="2000" b="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827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Gill Sans MT" panose="020B0502020104020203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Gill Sans MT" panose="020B0502020104020203" pitchFamily="34" charset="0"/>
                        </a:rPr>
                        <a:t>~200</a:t>
                      </a:r>
                      <a:r>
                        <a:rPr lang="en-US" sz="2000" b="0" baseline="0" dirty="0">
                          <a:latin typeface="Gill Sans MT" panose="020B0502020104020203" pitchFamily="34" charset="0"/>
                        </a:rPr>
                        <a:t> K</a:t>
                      </a:r>
                      <a:endParaRPr lang="en-US" sz="2000" b="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616422"/>
                  </a:ext>
                </a:extLst>
              </a:tr>
            </a:tbl>
          </a:graphicData>
        </a:graphic>
      </p:graphicFrame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1503" y="6326076"/>
            <a:ext cx="69125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  <a:tabLst>
                <a:tab pos="457200" algn="l"/>
              </a:tabLst>
            </a:pPr>
            <a:r>
              <a:rPr lang="en-US" sz="1400" b="0" dirty="0" err="1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Koptur-Palenchar</a:t>
            </a:r>
            <a:r>
              <a:rPr lang="en-US" sz="1400" b="0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, J. J.; Gakiya-Teruya, M.; Shatruk, M.; Zhang, X. X; et al.  </a:t>
            </a:r>
            <a:r>
              <a:rPr lang="en-US" sz="1400" b="0" i="1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Under Review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9507" y="620736"/>
            <a:ext cx="4320574" cy="3291180"/>
            <a:chOff x="385011" y="637591"/>
            <a:chExt cx="4312116" cy="3284737"/>
          </a:xfrm>
        </p:grpSpPr>
        <p:pic>
          <p:nvPicPr>
            <p:cNvPr id="12" name="Picture 11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918"/>
            <a:stretch/>
          </p:blipFill>
          <p:spPr>
            <a:xfrm>
              <a:off x="442762" y="760902"/>
              <a:ext cx="4254365" cy="316142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 bwMode="auto">
            <a:xfrm>
              <a:off x="385011" y="637591"/>
              <a:ext cx="327258" cy="3747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Garamond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719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 Box 3"/>
          <p:cNvSpPr txBox="1">
            <a:spLocks noChangeArrowheads="1"/>
          </p:cNvSpPr>
          <p:nvPr/>
        </p:nvSpPr>
        <p:spPr bwMode="auto">
          <a:xfrm>
            <a:off x="528506" y="17080"/>
            <a:ext cx="80618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tabLst>
                <a:tab pos="465138" algn="l"/>
              </a:tabLst>
              <a:defRPr/>
            </a:pP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Nova" panose="020B0602020104020203" pitchFamily="34" charset="0"/>
                <a:sym typeface="Symbol" pitchFamily="18" charset="2"/>
              </a:rPr>
              <a:t>Motivation for Research</a:t>
            </a:r>
          </a:p>
        </p:txBody>
      </p:sp>
      <p:sp>
        <p:nvSpPr>
          <p:cNvPr id="10" name="Text Box 109"/>
          <p:cNvSpPr txBox="1">
            <a:spLocks noChangeArrowheads="1"/>
          </p:cNvSpPr>
          <p:nvPr/>
        </p:nvSpPr>
        <p:spPr bwMode="auto">
          <a:xfrm>
            <a:off x="552776" y="701658"/>
            <a:ext cx="4293003" cy="586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6538" indent="-236538" eaLnBrk="0" hangingPunct="0">
              <a:spcBef>
                <a:spcPts val="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2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Electricity is a great thing, but…</a:t>
            </a:r>
          </a:p>
          <a:p>
            <a:pPr marL="630238" lvl="1" indent="-173038">
              <a:spcBef>
                <a:spcPts val="600"/>
              </a:spcBef>
              <a:buClr>
                <a:srgbClr val="FF0000"/>
              </a:buClr>
              <a:buSzPct val="120000"/>
              <a:tabLst>
                <a:tab pos="457200" algn="l"/>
              </a:tabLst>
            </a:pPr>
            <a:r>
              <a:rPr lang="en-US" sz="22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- electrical connections unavoidably add weight and mechanical constraints to the device architecture</a:t>
            </a:r>
          </a:p>
          <a:p>
            <a:pPr marL="630238" lvl="1" indent="-173038">
              <a:spcBef>
                <a:spcPts val="600"/>
              </a:spcBef>
              <a:buClr>
                <a:srgbClr val="FF0000"/>
              </a:buClr>
              <a:buSzPct val="120000"/>
              <a:tabLst>
                <a:tab pos="457200" algn="l"/>
              </a:tabLst>
            </a:pPr>
            <a:r>
              <a:rPr lang="en-US" sz="22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- wires corrode, requiring regular maintenance and/or replacement</a:t>
            </a:r>
          </a:p>
          <a:p>
            <a:pPr marL="236538" indent="-236538" eaLnBrk="0" hangingPunct="0"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2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Light as an alternative:</a:t>
            </a:r>
          </a:p>
          <a:p>
            <a:pPr marL="630238" lvl="1" indent="-173038">
              <a:spcBef>
                <a:spcPts val="600"/>
              </a:spcBef>
              <a:buClr>
                <a:srgbClr val="FF0000"/>
              </a:buClr>
              <a:buSzPct val="120000"/>
            </a:pPr>
            <a:r>
              <a:rPr lang="en-US" sz="22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- fibers don’t rust</a:t>
            </a:r>
          </a:p>
          <a:p>
            <a:pPr marL="630238" lvl="1" indent="-173038">
              <a:spcBef>
                <a:spcPts val="600"/>
              </a:spcBef>
              <a:buClr>
                <a:srgbClr val="FF0000"/>
              </a:buClr>
              <a:buSzPct val="120000"/>
            </a:pPr>
            <a:r>
              <a:rPr lang="en-US" sz="22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- the signal is transmitted</a:t>
            </a:r>
            <a:br>
              <a:rPr lang="en-US" sz="22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</a:br>
            <a:r>
              <a:rPr lang="en-US" sz="22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with the speed of light</a:t>
            </a:r>
          </a:p>
          <a:p>
            <a:pPr marL="630238" lvl="1" indent="-173038">
              <a:spcBef>
                <a:spcPts val="600"/>
              </a:spcBef>
              <a:buClr>
                <a:srgbClr val="FF0000"/>
              </a:buClr>
              <a:buSzPct val="120000"/>
            </a:pPr>
            <a:r>
              <a:rPr lang="en-US" sz="22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- lower maintenance costs</a:t>
            </a:r>
          </a:p>
          <a:p>
            <a:pPr lvl="1">
              <a:spcBef>
                <a:spcPts val="600"/>
              </a:spcBef>
              <a:buClr>
                <a:srgbClr val="FF0000"/>
              </a:buClr>
              <a:buSzPct val="120000"/>
              <a:tabLst>
                <a:tab pos="457200" algn="l"/>
              </a:tabLst>
            </a:pPr>
            <a:r>
              <a:rPr lang="en-US" sz="22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- </a:t>
            </a:r>
            <a:r>
              <a:rPr lang="en-US" sz="2200" b="0" dirty="0" err="1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opto</a:t>
            </a:r>
            <a:r>
              <a:rPr lang="en-US" sz="22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-mechanical actuation</a:t>
            </a:r>
          </a:p>
          <a:p>
            <a:pPr lvl="1">
              <a:spcBef>
                <a:spcPts val="600"/>
              </a:spcBef>
              <a:buClr>
                <a:srgbClr val="FF0000"/>
              </a:buClr>
              <a:buSzPct val="120000"/>
              <a:tabLst>
                <a:tab pos="457200" algn="l"/>
              </a:tabLst>
            </a:pPr>
            <a:r>
              <a:rPr lang="en-US" sz="22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- optical write/read-out</a:t>
            </a:r>
          </a:p>
        </p:txBody>
      </p:sp>
      <p:pic>
        <p:nvPicPr>
          <p:cNvPr id="674818" name="Picture 2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4"/>
          <a:stretch/>
        </p:blipFill>
        <p:spPr bwMode="auto">
          <a:xfrm>
            <a:off x="5184523" y="1246040"/>
            <a:ext cx="3177609" cy="200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4820" name="Picture 4" descr="http://cdn.makeuseof.com/wp-content/uploads/2010/09/dvddrive.png?x920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523" y="4034939"/>
            <a:ext cx="3177609" cy="200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54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422778" y="-8740"/>
            <a:ext cx="62712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tabLst>
                <a:tab pos="465138" algn="l"/>
              </a:tabLst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sym typeface="Symbol" pitchFamily="18" charset="2"/>
              </a:rPr>
              <a:t>2D Heterostructures</a:t>
            </a:r>
            <a:endParaRPr lang="en-US" sz="36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sym typeface="Symbol" pitchFamily="18" charset="2"/>
            </a:endParaRPr>
          </a:p>
        </p:txBody>
      </p:sp>
      <p:pic>
        <p:nvPicPr>
          <p:cNvPr id="13" name="Picture 12" descr="A computer screen capture&#10;&#10;Description automatically generated with low confidence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" r="66654" b="31715"/>
          <a:stretch/>
        </p:blipFill>
        <p:spPr>
          <a:xfrm>
            <a:off x="311426" y="637591"/>
            <a:ext cx="2698468" cy="246120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167219" y="617271"/>
            <a:ext cx="3203075" cy="3512396"/>
            <a:chOff x="3167219" y="617271"/>
            <a:chExt cx="3203075" cy="3512396"/>
          </a:xfrm>
        </p:grpSpPr>
        <p:pic>
          <p:nvPicPr>
            <p:cNvPr id="15" name="Picture 14" descr="A computer screen capture&#10;&#10;Description automatically generated with low confidence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65" r="34290" b="3275"/>
            <a:stretch/>
          </p:blipFill>
          <p:spPr>
            <a:xfrm>
              <a:off x="3167219" y="617271"/>
              <a:ext cx="2863787" cy="351239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6155609" y="617271"/>
              <a:ext cx="214685" cy="30066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Garamond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3533904" y="670722"/>
              <a:ext cx="214685" cy="30066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Garamond" pitchFamily="18" charset="0"/>
              </a:endParaRPr>
            </a:p>
          </p:txBody>
        </p:sp>
      </p:grpSp>
      <p:sp>
        <p:nvSpPr>
          <p:cNvPr id="11" name="Rectangle 55"/>
          <p:cNvSpPr>
            <a:spLocks noChangeArrowheads="1"/>
          </p:cNvSpPr>
          <p:nvPr/>
        </p:nvSpPr>
        <p:spPr bwMode="auto">
          <a:xfrm>
            <a:off x="343450" y="3082493"/>
            <a:ext cx="26344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b="0" dirty="0">
                <a:latin typeface="Gill Sans MT" panose="020B0502020104020203" pitchFamily="34" charset="0"/>
              </a:rPr>
              <a:t>Assembled by the PDMS stamp method</a:t>
            </a:r>
            <a:endParaRPr lang="en-US" b="0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1503" y="6326076"/>
            <a:ext cx="69125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  <a:tabLst>
                <a:tab pos="457200" algn="l"/>
              </a:tabLst>
            </a:pPr>
            <a:r>
              <a:rPr lang="en-US" sz="1400" b="0" dirty="0" err="1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Koptur-Palenchar</a:t>
            </a:r>
            <a:r>
              <a:rPr lang="en-US" sz="1400" b="0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, J. J.; Gakiya-Teruya, M.; Shatruk, M.; Zhang, X. X; et al.  </a:t>
            </a:r>
            <a:r>
              <a:rPr lang="en-US" sz="1400" b="0" i="1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Under Review</a:t>
            </a:r>
          </a:p>
        </p:txBody>
      </p:sp>
    </p:spTree>
    <p:extLst>
      <p:ext uri="{BB962C8B-B14F-4D97-AF65-F5344CB8AC3E}">
        <p14:creationId xmlns:p14="http://schemas.microsoft.com/office/powerpoint/2010/main" val="25441080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422778" y="-8740"/>
            <a:ext cx="62712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tabLst>
                <a:tab pos="465138" algn="l"/>
              </a:tabLst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sym typeface="Symbol" pitchFamily="18" charset="2"/>
              </a:rPr>
              <a:t>2D Heterostructures</a:t>
            </a:r>
            <a:endParaRPr lang="en-US" sz="36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sym typeface="Symbol" pitchFamily="18" charset="2"/>
            </a:endParaRPr>
          </a:p>
        </p:txBody>
      </p:sp>
      <p:pic>
        <p:nvPicPr>
          <p:cNvPr id="13" name="Picture 12" descr="A computer screen capture&#10;&#10;Description automatically generated with low confidence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" r="66654" b="31715"/>
          <a:stretch/>
        </p:blipFill>
        <p:spPr>
          <a:xfrm>
            <a:off x="311426" y="637591"/>
            <a:ext cx="2698468" cy="246120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167219" y="617271"/>
            <a:ext cx="5976781" cy="3512396"/>
            <a:chOff x="3167219" y="617271"/>
            <a:chExt cx="5976781" cy="3512396"/>
          </a:xfrm>
        </p:grpSpPr>
        <p:pic>
          <p:nvPicPr>
            <p:cNvPr id="15" name="Picture 14" descr="A computer screen capture&#10;&#10;Description automatically generated with low confidence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65" b="3275"/>
            <a:stretch/>
          </p:blipFill>
          <p:spPr>
            <a:xfrm>
              <a:off x="3167219" y="617271"/>
              <a:ext cx="5976781" cy="351239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6155609" y="617271"/>
              <a:ext cx="214685" cy="30066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Garamond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3533904" y="670722"/>
              <a:ext cx="214685" cy="30066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Garamond" pitchFamily="18" charset="0"/>
              </a:endParaRPr>
            </a:p>
          </p:txBody>
        </p:sp>
      </p:grpSp>
      <p:pic>
        <p:nvPicPr>
          <p:cNvPr id="11" name="Picture 10" descr="A computer screen capture&#10;&#10;Description automatically generated with low confidence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" t="70546" r="67488" b="9141"/>
          <a:stretch/>
        </p:blipFill>
        <p:spPr>
          <a:xfrm>
            <a:off x="1074559" y="4363057"/>
            <a:ext cx="3870670" cy="1148080"/>
          </a:xfrm>
          <a:prstGeom prst="rect">
            <a:avLst/>
          </a:prstGeom>
        </p:spPr>
      </p:pic>
      <p:sp>
        <p:nvSpPr>
          <p:cNvPr id="12" name="Rectangle 55"/>
          <p:cNvSpPr>
            <a:spLocks noChangeArrowheads="1"/>
          </p:cNvSpPr>
          <p:nvPr/>
        </p:nvSpPr>
        <p:spPr bwMode="auto">
          <a:xfrm>
            <a:off x="343450" y="3082493"/>
            <a:ext cx="26344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b="0" dirty="0">
                <a:latin typeface="Gill Sans MT" panose="020B0502020104020203" pitchFamily="34" charset="0"/>
              </a:rPr>
              <a:t>Assembled by the PDMS stamp method</a:t>
            </a:r>
            <a:endParaRPr lang="en-US" b="0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14" name="Rectangle 55"/>
          <p:cNvSpPr>
            <a:spLocks noChangeArrowheads="1"/>
          </p:cNvSpPr>
          <p:nvPr/>
        </p:nvSpPr>
        <p:spPr bwMode="auto">
          <a:xfrm>
            <a:off x="4945741" y="4457094"/>
            <a:ext cx="2634420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4625" indent="-174625">
              <a:lnSpc>
                <a:spcPct val="90000"/>
              </a:lnSpc>
              <a:spcBef>
                <a:spcPts val="600"/>
              </a:spcBef>
              <a:buFontTx/>
              <a:buChar char="-"/>
            </a:pPr>
            <a:r>
              <a:rPr lang="en-US" b="0" dirty="0">
                <a:latin typeface="Gill Sans MT" panose="020B0502020104020203" pitchFamily="34" charset="0"/>
              </a:rPr>
              <a:t>Charge transfer blocked by </a:t>
            </a:r>
            <a:r>
              <a:rPr lang="en-US" b="0" dirty="0" err="1">
                <a:latin typeface="Gill Sans MT" panose="020B0502020104020203" pitchFamily="34" charset="0"/>
              </a:rPr>
              <a:t>hBN</a:t>
            </a:r>
            <a:endParaRPr lang="en-US" b="0" dirty="0">
              <a:latin typeface="Gill Sans MT" panose="020B0502020104020203" pitchFamily="34" charset="0"/>
            </a:endParaRPr>
          </a:p>
          <a:p>
            <a:pPr marL="174625" indent="-174625">
              <a:lnSpc>
                <a:spcPct val="90000"/>
              </a:lnSpc>
              <a:spcBef>
                <a:spcPts val="600"/>
              </a:spcBef>
              <a:buFontTx/>
              <a:buChar char="-"/>
            </a:pPr>
            <a:r>
              <a:rPr lang="en-US" b="0" dirty="0">
                <a:latin typeface="Gill Sans MT" panose="020B0502020104020203" pitchFamily="34" charset="0"/>
              </a:rPr>
              <a:t>The </a:t>
            </a:r>
            <a:r>
              <a:rPr lang="en-US" b="0" dirty="0" err="1">
                <a:latin typeface="Gill Sans MT" panose="020B0502020104020203" pitchFamily="34" charset="0"/>
              </a:rPr>
              <a:t>Förster</a:t>
            </a:r>
            <a:r>
              <a:rPr lang="en-US" b="0" dirty="0">
                <a:latin typeface="Gill Sans MT" panose="020B0502020104020203" pitchFamily="34" charset="0"/>
              </a:rPr>
              <a:t> energy transfer still allowed</a:t>
            </a:r>
            <a:endParaRPr lang="en-US" b="0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71503" y="6326076"/>
            <a:ext cx="69125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  <a:tabLst>
                <a:tab pos="457200" algn="l"/>
              </a:tabLst>
            </a:pPr>
            <a:r>
              <a:rPr lang="en-US" sz="1400" b="0" dirty="0" err="1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Koptur-Palenchar</a:t>
            </a:r>
            <a:r>
              <a:rPr lang="en-US" sz="1400" b="0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, J. J.; Gakiya-Teruya, M.; Shatruk, M.; Zhang, X. X; et al.  </a:t>
            </a:r>
            <a:r>
              <a:rPr lang="en-US" sz="1400" b="0" i="1" dirty="0">
                <a:solidFill>
                  <a:schemeClr val="tx2"/>
                </a:solidFill>
                <a:latin typeface="Gill Sans MT" panose="020B0502020104020203" pitchFamily="34" charset="0"/>
                <a:sym typeface="Symbol" pitchFamily="18" charset="2"/>
              </a:rPr>
              <a:t>Under Review</a:t>
            </a:r>
          </a:p>
        </p:txBody>
      </p:sp>
    </p:spTree>
    <p:extLst>
      <p:ext uri="{BB962C8B-B14F-4D97-AF65-F5344CB8AC3E}">
        <p14:creationId xmlns:p14="http://schemas.microsoft.com/office/powerpoint/2010/main" val="56664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52400" y="15496"/>
            <a:ext cx="37067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5138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Symbol" pitchFamily="18" charset="2"/>
              </a:rPr>
              <a:t>What’s Next?</a:t>
            </a:r>
            <a:endParaRPr kumimoji="0" lang="en-US" sz="3600" b="1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 pitchFamily="34" charset="0"/>
              <a:ea typeface="+mn-ea"/>
              <a:cs typeface="+mn-cs"/>
              <a:sym typeface="Symbol" pitchFamily="18" charset="2"/>
            </a:endParaRP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11218339-988C-34C0-A3EB-EC3D9F56C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080" y="773145"/>
            <a:ext cx="4328056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Investigating heterostructures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Tuning the SCO temperature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6BAF06CC-0C54-13C6-01EC-BFA7D41A1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839" y="338661"/>
            <a:ext cx="3008670" cy="1598294"/>
          </a:xfrm>
          <a:prstGeom prst="rect">
            <a:avLst/>
          </a:prstGeom>
        </p:spPr>
      </p:pic>
      <p:pic>
        <p:nvPicPr>
          <p:cNvPr id="14" name="Picture 3" descr="C:\Users\Mikha\Documents\Science\Papers\Published\069.Fe-Tris(diimine)\Figures\New Figures\SpinState_Shading_Experimental.jpg">
            <a:extLst>
              <a:ext uri="{FF2B5EF4-FFF2-40B4-BE49-F238E27FC236}">
                <a16:creationId xmlns:a16="http://schemas.microsoft.com/office/drawing/2014/main" id="{E214D22B-0B87-BF46-5C5B-DEA20167E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73" y="2307597"/>
            <a:ext cx="4550905" cy="360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B50864B-76CD-1F5B-C2C4-9E5A883ED6B9}"/>
              </a:ext>
            </a:extLst>
          </p:cNvPr>
          <p:cNvGrpSpPr/>
          <p:nvPr/>
        </p:nvGrpSpPr>
        <p:grpSpPr>
          <a:xfrm>
            <a:off x="5524798" y="2308115"/>
            <a:ext cx="2528751" cy="3608301"/>
            <a:chOff x="5067307" y="1495172"/>
            <a:chExt cx="3494109" cy="4363105"/>
          </a:xfrm>
        </p:grpSpPr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68A662AE-D597-B582-85D2-69B4D6D47C2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610225" y="1495172"/>
            <a:ext cx="2263775" cy="1871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4" imgW="1036112" imgH="853301" progId="ChemDraw.Document.6.0">
                    <p:embed/>
                  </p:oleObj>
                </mc:Choice>
                <mc:Fallback>
                  <p:oleObj name="CS ChemDraw Drawing" r:id="rId4" imgW="1036112" imgH="853301" progId="ChemDraw.Document.6.0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68A662AE-D597-B582-85D2-69B4D6D47C2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10225" y="1495172"/>
                          <a:ext cx="2263775" cy="18716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B7A0EAB-6500-DE22-0551-3FBCDF35AA0D}"/>
                </a:ext>
              </a:extLst>
            </p:cNvPr>
            <p:cNvCxnSpPr/>
            <p:nvPr/>
          </p:nvCxnSpPr>
          <p:spPr bwMode="auto">
            <a:xfrm flipH="1">
              <a:off x="6092457" y="3457252"/>
              <a:ext cx="124401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arrow" w="lg" len="lg"/>
              <a:tailEnd type="arrow" w="lg" len="lg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3ABD9B8-7163-06B6-F611-AD5985E5EC8B}"/>
                </a:ext>
              </a:extLst>
            </p:cNvPr>
            <p:cNvCxnSpPr/>
            <p:nvPr/>
          </p:nvCxnSpPr>
          <p:spPr bwMode="auto">
            <a:xfrm>
              <a:off x="6092457" y="3340294"/>
              <a:ext cx="0" cy="23391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2B619EA-BD13-99E6-92B9-6AC46102B1F2}"/>
                </a:ext>
              </a:extLst>
            </p:cNvPr>
            <p:cNvCxnSpPr/>
            <p:nvPr/>
          </p:nvCxnSpPr>
          <p:spPr bwMode="auto">
            <a:xfrm>
              <a:off x="7329321" y="3340294"/>
              <a:ext cx="0" cy="23391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Rectangle 53">
              <a:extLst>
                <a:ext uri="{FF2B5EF4-FFF2-40B4-BE49-F238E27FC236}">
                  <a16:creationId xmlns:a16="http://schemas.microsoft.com/office/drawing/2014/main" id="{6C8F326B-B40A-AE48-4619-E382521E3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7307" y="3811403"/>
              <a:ext cx="3494109" cy="2046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  <a:sym typeface="Symbol"/>
                </a:rPr>
                <a:t>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  <a:sym typeface="Symbol"/>
                </a:rPr>
                <a:t>(N–N)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  <a:sym typeface="Symbol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  <a:sym typeface="Symbol"/>
                </a:rPr>
                <a:t>in the free, non-coordinated ligand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  <a:sym typeface="Symbol"/>
                </a:rPr>
                <a:t>(experimental or calculated values)</a:t>
              </a:r>
              <a:endPara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22" name="Text Box 8">
            <a:extLst>
              <a:ext uri="{FF2B5EF4-FFF2-40B4-BE49-F238E27FC236}">
                <a16:creationId xmlns:a16="http://schemas.microsoft.com/office/drawing/2014/main" id="{00FF30DB-BE54-D791-B1C8-2CF464DDB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16" y="6401727"/>
            <a:ext cx="74444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63600" marR="0" lvl="0" indent="-863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Phan, H.; Hrudka, J. J.;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Igimbayeva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, D.; Lawson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Daku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, L. M.; Shatruk, M. 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JACS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2017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139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, 6437-6447</a:t>
            </a:r>
          </a:p>
        </p:txBody>
      </p:sp>
    </p:spTree>
    <p:extLst>
      <p:ext uri="{BB962C8B-B14F-4D97-AF65-F5344CB8AC3E}">
        <p14:creationId xmlns:p14="http://schemas.microsoft.com/office/powerpoint/2010/main" val="332255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3"/>
          <p:cNvSpPr txBox="1">
            <a:spLocks noChangeArrowheads="1"/>
          </p:cNvSpPr>
          <p:nvPr/>
        </p:nvSpPr>
        <p:spPr bwMode="auto">
          <a:xfrm>
            <a:off x="1184710" y="0"/>
            <a:ext cx="62712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tabLst>
                <a:tab pos="465138" algn="l"/>
              </a:tabLst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sym typeface="Symbol" pitchFamily="18" charset="2"/>
              </a:rPr>
              <a:t>Summary</a:t>
            </a:r>
          </a:p>
        </p:txBody>
      </p:sp>
      <p:sp>
        <p:nvSpPr>
          <p:cNvPr id="57" name="Rectangle 55"/>
          <p:cNvSpPr>
            <a:spLocks noChangeArrowheads="1"/>
          </p:cNvSpPr>
          <p:nvPr/>
        </p:nvSpPr>
        <p:spPr bwMode="auto">
          <a:xfrm>
            <a:off x="1001028" y="695895"/>
            <a:ext cx="7141944" cy="537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800" b="0" dirty="0">
                <a:solidFill>
                  <a:srgbClr val="000000"/>
                </a:solidFill>
                <a:latin typeface="Gill Sans MT" panose="020B0502020104020203" pitchFamily="34" charset="0"/>
              </a:rPr>
              <a:t>Using the principle of asymmetric design, </a:t>
            </a:r>
            <a:br>
              <a:rPr lang="en-US" sz="2800" b="0" dirty="0">
                <a:solidFill>
                  <a:srgbClr val="000000"/>
                </a:solidFill>
                <a:latin typeface="Gill Sans MT" panose="020B0502020104020203" pitchFamily="34" charset="0"/>
              </a:rPr>
            </a:br>
            <a:r>
              <a:rPr lang="en-US" sz="2800" b="0" dirty="0">
                <a:solidFill>
                  <a:srgbClr val="000000"/>
                </a:solidFill>
                <a:latin typeface="Gill Sans MT" panose="020B0502020104020203" pitchFamily="34" charset="0"/>
              </a:rPr>
              <a:t>we can engineer increased volatility of materials while preserving the abrupt SCO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800" b="0" dirty="0">
                <a:solidFill>
                  <a:srgbClr val="000000"/>
                </a:solidFill>
                <a:latin typeface="Gill Sans MT" panose="020B0502020104020203" pitchFamily="34" charset="0"/>
              </a:rPr>
              <a:t>The structural hierarchy allows mechanical exfoliation of ultrathin SCO flakes</a:t>
            </a:r>
            <a:endParaRPr lang="en-US" sz="2800" b="0" dirty="0">
              <a:latin typeface="Gill Sans MT" panose="020B0502020104020203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800" b="0" u="sng" dirty="0">
                <a:solidFill>
                  <a:srgbClr val="0000FF"/>
                </a:solidFill>
                <a:latin typeface="Gill Sans MT" panose="020B0502020104020203" pitchFamily="34" charset="0"/>
              </a:rPr>
              <a:t>Future Efforts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800" b="0" dirty="0">
                <a:solidFill>
                  <a:srgbClr val="0000FF"/>
                </a:solidFill>
                <a:latin typeface="Gill Sans MT" panose="020B0502020104020203" pitchFamily="34" charset="0"/>
              </a:rPr>
              <a:t>Elucidating the role of substrates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800" b="0" dirty="0">
                <a:solidFill>
                  <a:srgbClr val="0000FF"/>
                </a:solidFill>
                <a:latin typeface="Gill Sans MT" panose="020B0502020104020203" pitchFamily="34" charset="0"/>
                <a:cs typeface="Times New Roman" pitchFamily="18" charset="0"/>
              </a:rPr>
              <a:t>Extending the approach to other types of magnetic molecules (SMMs, radicals)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800" b="0" dirty="0">
                <a:solidFill>
                  <a:srgbClr val="0000FF"/>
                </a:solidFill>
                <a:latin typeface="Gill Sans MT" panose="020B0502020104020203" pitchFamily="34" charset="0"/>
                <a:cs typeface="Times New Roman" pitchFamily="18" charset="0"/>
              </a:rPr>
              <a:t>Investigation of heterostructures and devices with inorganic 2D materials</a:t>
            </a:r>
          </a:p>
        </p:txBody>
      </p:sp>
    </p:spTree>
    <p:extLst>
      <p:ext uri="{BB962C8B-B14F-4D97-AF65-F5344CB8AC3E}">
        <p14:creationId xmlns:p14="http://schemas.microsoft.com/office/powerpoint/2010/main" val="28903762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753350" y="-51848"/>
            <a:ext cx="25151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465138" algn="l"/>
              </a:tabLst>
              <a:defRPr/>
            </a:pP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MT" panose="020B0502020104020203" pitchFamily="34" charset="0"/>
                <a:sym typeface="Symbol" pitchFamily="18" charset="2"/>
              </a:rPr>
              <a:t>The Team</a:t>
            </a:r>
            <a:endParaRPr lang="en-US" sz="3200" baseline="-25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 MT" panose="020B0502020104020203" pitchFamily="34" charset="0"/>
              <a:sym typeface="Symbol" pitchFamily="18" charset="2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229548" y="3862625"/>
            <a:ext cx="25605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tabLst>
                <a:tab pos="465138" algn="l"/>
              </a:tabLst>
              <a:defRPr/>
            </a:pPr>
            <a:r>
              <a:rPr lang="en-US" sz="2400" b="0" u="sng" dirty="0">
                <a:latin typeface="Gill Sans MT" panose="020B0502020104020203" pitchFamily="34" charset="0"/>
                <a:sym typeface="Symbol" pitchFamily="18" charset="2"/>
              </a:rPr>
              <a:t>Collaborators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289272" y="4322057"/>
            <a:ext cx="281766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tabLst>
                <a:tab pos="465138" algn="l"/>
              </a:tabLst>
              <a:defRPr/>
            </a:pPr>
            <a:r>
              <a:rPr lang="en-US" sz="1800" b="0" dirty="0">
                <a:latin typeface="Gill Sans MT" panose="020B0502020104020203" pitchFamily="34" charset="0"/>
                <a:sym typeface="Symbol" pitchFamily="18" charset="2"/>
              </a:rPr>
              <a:t>Prof. Stephen Hill</a:t>
            </a:r>
            <a:br>
              <a:rPr lang="en-US" sz="1800" b="0" dirty="0">
                <a:latin typeface="Gill Sans MT" panose="020B0502020104020203" pitchFamily="34" charset="0"/>
                <a:sym typeface="Symbol" pitchFamily="18" charset="2"/>
              </a:rPr>
            </a:br>
            <a:r>
              <a:rPr lang="en-US" sz="1800" b="0" dirty="0">
                <a:latin typeface="Gill Sans MT" panose="020B0502020104020203" pitchFamily="34" charset="0"/>
                <a:sym typeface="Symbol" pitchFamily="18" charset="2"/>
              </a:rPr>
              <a:t>and Robert Stewart</a:t>
            </a:r>
          </a:p>
          <a:p>
            <a:pPr>
              <a:spcBef>
                <a:spcPts val="300"/>
              </a:spcBef>
              <a:tabLst>
                <a:tab pos="231775" algn="l"/>
              </a:tabLst>
              <a:defRPr/>
            </a:pPr>
            <a:r>
              <a:rPr lang="en-US" sz="1800" b="0" dirty="0">
                <a:latin typeface="Gill Sans MT" panose="020B0502020104020203" pitchFamily="34" charset="0"/>
                <a:sym typeface="Symbol" pitchFamily="18" charset="2"/>
              </a:rPr>
              <a:t>	(Florida State)</a:t>
            </a:r>
          </a:p>
          <a:p>
            <a:pPr>
              <a:spcBef>
                <a:spcPts val="300"/>
              </a:spcBef>
              <a:tabLst>
                <a:tab pos="465138" algn="l"/>
              </a:tabLst>
              <a:defRPr/>
            </a:pPr>
            <a:r>
              <a:rPr lang="en-US" sz="1800" b="0" dirty="0">
                <a:latin typeface="Gill Sans MT" panose="020B0502020104020203" pitchFamily="34" charset="0"/>
                <a:sym typeface="Symbol" pitchFamily="18" charset="2"/>
              </a:rPr>
              <a:t>Prof. Arthur </a:t>
            </a:r>
            <a:r>
              <a:rPr lang="en-US" sz="1800" b="0" dirty="0" err="1">
                <a:latin typeface="Gill Sans MT" panose="020B0502020104020203" pitchFamily="34" charset="0"/>
                <a:sym typeface="Symbol" pitchFamily="18" charset="2"/>
              </a:rPr>
              <a:t>Hebard</a:t>
            </a:r>
            <a:br>
              <a:rPr lang="en-US" sz="1800" b="0" dirty="0">
                <a:latin typeface="Gill Sans MT" panose="020B0502020104020203" pitchFamily="34" charset="0"/>
                <a:sym typeface="Symbol" pitchFamily="18" charset="2"/>
              </a:rPr>
            </a:br>
            <a:r>
              <a:rPr lang="en-US" sz="1800" b="0" dirty="0">
                <a:latin typeface="Gill Sans MT" panose="020B0502020104020203" pitchFamily="34" charset="0"/>
                <a:sym typeface="Symbol" pitchFamily="18" charset="2"/>
              </a:rPr>
              <a:t>and </a:t>
            </a:r>
            <a:r>
              <a:rPr lang="en-US" sz="1800" b="0" dirty="0" err="1">
                <a:latin typeface="Gill Sans MT" panose="020B0502020104020203" pitchFamily="34" charset="0"/>
                <a:sym typeface="Symbol" pitchFamily="18" charset="2"/>
              </a:rPr>
              <a:t>Juanyuan</a:t>
            </a:r>
            <a:r>
              <a:rPr lang="en-US" sz="1800" b="0" dirty="0">
                <a:latin typeface="Gill Sans MT" panose="020B0502020104020203" pitchFamily="34" charset="0"/>
                <a:sym typeface="Symbol" pitchFamily="18" charset="2"/>
              </a:rPr>
              <a:t> Xiang;</a:t>
            </a:r>
          </a:p>
          <a:p>
            <a:pPr>
              <a:spcBef>
                <a:spcPts val="300"/>
              </a:spcBef>
              <a:tabLst>
                <a:tab pos="231775" algn="l"/>
              </a:tabLst>
              <a:defRPr/>
            </a:pPr>
            <a:r>
              <a:rPr lang="en-US" sz="1800" b="0" dirty="0">
                <a:latin typeface="Gill Sans MT" panose="020B0502020104020203" pitchFamily="34" charset="0"/>
                <a:sym typeface="Symbol" pitchFamily="18" charset="2"/>
              </a:rPr>
              <a:t>Prof. Xiao-Xiao Zhang </a:t>
            </a:r>
            <a:br>
              <a:rPr lang="en-US" sz="1800" b="0" dirty="0">
                <a:latin typeface="Gill Sans MT" panose="020B0502020104020203" pitchFamily="34" charset="0"/>
                <a:sym typeface="Symbol" pitchFamily="18" charset="2"/>
              </a:rPr>
            </a:br>
            <a:r>
              <a:rPr lang="en-US" sz="1800" b="0" dirty="0">
                <a:latin typeface="Gill Sans MT" panose="020B0502020104020203" pitchFamily="34" charset="0"/>
                <a:sym typeface="Symbol" pitchFamily="18" charset="2"/>
              </a:rPr>
              <a:t>and John </a:t>
            </a:r>
            <a:r>
              <a:rPr lang="en-US" sz="1800" b="0" dirty="0" err="1">
                <a:latin typeface="Gill Sans MT" panose="020B0502020104020203" pitchFamily="34" charset="0"/>
                <a:sym typeface="Symbol" pitchFamily="18" charset="2"/>
              </a:rPr>
              <a:t>Koptur-Palenchar</a:t>
            </a:r>
            <a:endParaRPr lang="en-US" sz="1800" b="0" dirty="0">
              <a:latin typeface="Gill Sans MT" panose="020B0502020104020203" pitchFamily="34" charset="0"/>
              <a:sym typeface="Symbol" pitchFamily="18" charset="2"/>
            </a:endParaRPr>
          </a:p>
          <a:p>
            <a:pPr>
              <a:spcBef>
                <a:spcPts val="300"/>
              </a:spcBef>
              <a:tabLst>
                <a:tab pos="231775" algn="l"/>
              </a:tabLst>
              <a:defRPr/>
            </a:pPr>
            <a:r>
              <a:rPr lang="en-US" sz="1800" b="0" dirty="0">
                <a:latin typeface="Gill Sans MT" panose="020B0502020104020203" pitchFamily="34" charset="0"/>
                <a:sym typeface="Symbol" pitchFamily="18" charset="2"/>
              </a:rPr>
              <a:t>	(University of Florida)</a:t>
            </a:r>
          </a:p>
        </p:txBody>
      </p:sp>
      <p:pic>
        <p:nvPicPr>
          <p:cNvPr id="20" name="Picture 19" descr="NSF_logo_lar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112" y="4315578"/>
            <a:ext cx="1419667" cy="1440685"/>
          </a:xfrm>
          <a:prstGeom prst="rect">
            <a:avLst/>
          </a:prstGeom>
        </p:spPr>
      </p:pic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88768" y="3862625"/>
            <a:ext cx="15519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tabLst>
                <a:tab pos="465138" algn="l"/>
              </a:tabLst>
              <a:defRPr/>
            </a:pPr>
            <a:r>
              <a:rPr lang="en-US" sz="2400" b="0" u="sng" dirty="0">
                <a:latin typeface="Gill Sans MT" panose="020B0502020104020203" pitchFamily="34" charset="0"/>
                <a:sym typeface="Symbol" pitchFamily="18" charset="2"/>
              </a:rPr>
              <a:t>Funding</a:t>
            </a: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5906331" y="491088"/>
            <a:ext cx="2819658" cy="4974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tabLst>
                <a:tab pos="465138" algn="l"/>
              </a:tabLst>
              <a:defRPr/>
            </a:pPr>
            <a:r>
              <a:rPr lang="en-US" sz="1900" dirty="0">
                <a:latin typeface="Gill Sans MT" panose="020B0502020104020203" pitchFamily="34" charset="0"/>
                <a:sym typeface="Symbol" pitchFamily="18" charset="2"/>
              </a:rPr>
              <a:t>Prof. Hoa Phan</a:t>
            </a: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465138" algn="l"/>
              </a:tabLst>
              <a:defRPr/>
            </a:pPr>
            <a:r>
              <a:rPr lang="en-US" sz="1900" b="0" dirty="0">
                <a:latin typeface="Gill Sans MT" panose="020B0502020104020203" pitchFamily="34" charset="0"/>
                <a:sym typeface="Symbol" pitchFamily="18" charset="2"/>
              </a:rPr>
              <a:t>Dr. Dibya Jyoti Mondal</a:t>
            </a: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465138" algn="l"/>
              </a:tabLst>
              <a:defRPr/>
            </a:pPr>
            <a:r>
              <a:rPr lang="en-US" sz="1900" dirty="0" err="1">
                <a:solidFill>
                  <a:srgbClr val="FF0000"/>
                </a:solidFill>
                <a:latin typeface="Gill Sans MT" panose="020B0502020104020203" pitchFamily="34" charset="0"/>
                <a:sym typeface="Symbol" pitchFamily="18" charset="2"/>
              </a:rPr>
              <a:t>Sandu</a:t>
            </a:r>
            <a:r>
              <a:rPr lang="en-US" sz="1900" dirty="0">
                <a:solidFill>
                  <a:srgbClr val="FF0000"/>
                </a:solidFill>
                <a:latin typeface="Gill Sans MT" panose="020B0502020104020203" pitchFamily="34" charset="0"/>
                <a:sym typeface="Symbol" pitchFamily="18" charset="2"/>
              </a:rPr>
              <a:t> Yergeshbayeva</a:t>
            </a: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465138" algn="l"/>
              </a:tabLst>
              <a:defRPr/>
            </a:pPr>
            <a:r>
              <a:rPr lang="en-US" sz="1900" dirty="0">
                <a:solidFill>
                  <a:srgbClr val="FF0000"/>
                </a:solidFill>
                <a:latin typeface="Gill Sans MT" panose="020B0502020104020203" pitchFamily="34" charset="0"/>
                <a:sym typeface="Symbol" pitchFamily="18" charset="2"/>
              </a:rPr>
              <a:t>Miguel Gakiya-Teruya</a:t>
            </a: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465138" algn="l"/>
              </a:tabLst>
              <a:defRPr/>
            </a:pPr>
            <a:r>
              <a:rPr lang="en-US" sz="1900" b="0" dirty="0">
                <a:latin typeface="Gill Sans MT" panose="020B0502020104020203" pitchFamily="34" charset="0"/>
                <a:sym typeface="Symbol" pitchFamily="18" charset="2"/>
              </a:rPr>
              <a:t>Govind </a:t>
            </a:r>
            <a:r>
              <a:rPr lang="en-US" sz="1900" b="0" dirty="0" err="1">
                <a:latin typeface="Gill Sans MT" panose="020B0502020104020203" pitchFamily="34" charset="0"/>
                <a:sym typeface="Symbol" pitchFamily="18" charset="2"/>
              </a:rPr>
              <a:t>Sasi</a:t>
            </a:r>
            <a:r>
              <a:rPr lang="en-US" sz="1900" b="0" dirty="0">
                <a:latin typeface="Gill Sans MT" panose="020B0502020104020203" pitchFamily="34" charset="0"/>
                <a:sym typeface="Symbol" pitchFamily="18" charset="2"/>
              </a:rPr>
              <a:t> Kumar</a:t>
            </a: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465138" algn="l"/>
              </a:tabLst>
              <a:defRPr/>
            </a:pPr>
            <a:r>
              <a:rPr lang="en-US" sz="1900" b="0" dirty="0">
                <a:latin typeface="Gill Sans MT" panose="020B0502020104020203" pitchFamily="34" charset="0"/>
                <a:sym typeface="Symbol" pitchFamily="18" charset="2"/>
              </a:rPr>
              <a:t>Ian Campbell</a:t>
            </a: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465138" algn="l"/>
              </a:tabLst>
              <a:defRPr/>
            </a:pPr>
            <a:r>
              <a:rPr lang="en-US" sz="1900" b="0" dirty="0">
                <a:latin typeface="Gill Sans MT" panose="020B0502020104020203" pitchFamily="34" charset="0"/>
                <a:sym typeface="Symbol" pitchFamily="18" charset="2"/>
              </a:rPr>
              <a:t>Victoria Li</a:t>
            </a: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465138" algn="l"/>
              </a:tabLst>
              <a:defRPr/>
            </a:pPr>
            <a:r>
              <a:rPr lang="en-US" sz="1900" b="0" dirty="0">
                <a:latin typeface="Gill Sans MT" panose="020B0502020104020203" pitchFamily="34" charset="0"/>
                <a:sym typeface="Symbol" pitchFamily="18" charset="2"/>
              </a:rPr>
              <a:t>Shubham Bisht</a:t>
            </a: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465138" algn="l"/>
              </a:tabLst>
              <a:defRPr/>
            </a:pPr>
            <a:r>
              <a:rPr lang="en-US" sz="1900" b="0" dirty="0">
                <a:latin typeface="Gill Sans MT" panose="020B0502020104020203" pitchFamily="34" charset="0"/>
                <a:sym typeface="Symbol" pitchFamily="18" charset="2"/>
              </a:rPr>
              <a:t>Milo Adams</a:t>
            </a: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465138" algn="l"/>
              </a:tabLst>
              <a:defRPr/>
            </a:pPr>
            <a:r>
              <a:rPr lang="en-US" sz="1900" b="0" dirty="0">
                <a:latin typeface="Gill Sans MT" panose="020B0502020104020203" pitchFamily="34" charset="0"/>
                <a:sym typeface="Symbol" pitchFamily="18" charset="2"/>
              </a:rPr>
              <a:t>Samuel Adegboyega</a:t>
            </a: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465138" algn="l"/>
              </a:tabLst>
              <a:defRPr/>
            </a:pPr>
            <a:r>
              <a:rPr lang="en-US" sz="1900" b="0" dirty="0">
                <a:latin typeface="Gill Sans MT" panose="020B0502020104020203" pitchFamily="34" charset="0"/>
                <a:sym typeface="Symbol" pitchFamily="18" charset="2"/>
              </a:rPr>
              <a:t>Divya Kumar</a:t>
            </a: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465138" algn="l"/>
              </a:tabLst>
              <a:defRPr/>
            </a:pPr>
            <a:r>
              <a:rPr lang="en-US" sz="1900" b="0" dirty="0">
                <a:latin typeface="Gill Sans MT" panose="020B0502020104020203" pitchFamily="34" charset="0"/>
                <a:sym typeface="Symbol" pitchFamily="18" charset="2"/>
              </a:rPr>
              <a:t>Eduardo Hernandez</a:t>
            </a: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465138" algn="l"/>
              </a:tabLst>
              <a:defRPr/>
            </a:pPr>
            <a:r>
              <a:rPr lang="en-US" sz="1900" b="0" dirty="0">
                <a:latin typeface="Gill Sans MT" panose="020B0502020104020203" pitchFamily="34" charset="0"/>
                <a:sym typeface="Symbol" pitchFamily="18" charset="2"/>
              </a:rPr>
              <a:t>Gerald Ciani</a:t>
            </a: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465138" algn="l"/>
              </a:tabLst>
              <a:defRPr/>
            </a:pPr>
            <a:r>
              <a:rPr lang="en-US" sz="1900" b="0" dirty="0">
                <a:latin typeface="Gill Sans MT" panose="020B0502020104020203" pitchFamily="34" charset="0"/>
                <a:sym typeface="Symbol" pitchFamily="18" charset="2"/>
              </a:rPr>
              <a:t>Gia Rivers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29" y="4414518"/>
            <a:ext cx="1268010" cy="1254801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017546F-D32C-45FB-A53A-90FFC663CE4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21" y="5728909"/>
            <a:ext cx="1747409" cy="595023"/>
          </a:xfrm>
          <a:prstGeom prst="rect">
            <a:avLst/>
          </a:prstGeom>
        </p:spPr>
      </p:pic>
      <p:pic>
        <p:nvPicPr>
          <p:cNvPr id="2" name="Picture 1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649A4AB0-FFB6-62B6-300D-1BB179A87A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1" t="17382" r="22477" b="4128"/>
          <a:stretch/>
        </p:blipFill>
        <p:spPr>
          <a:xfrm>
            <a:off x="275239" y="73730"/>
            <a:ext cx="5257359" cy="3640360"/>
          </a:xfrm>
          <a:prstGeom prst="rect">
            <a:avLst/>
          </a:prstGeom>
        </p:spPr>
      </p:pic>
      <p:pic>
        <p:nvPicPr>
          <p:cNvPr id="3" name="Picture 2" descr="A picture containing text, font, logo, symbol&#10;&#10;Description automatically generated">
            <a:extLst>
              <a:ext uri="{FF2B5EF4-FFF2-40B4-BE49-F238E27FC236}">
                <a16:creationId xmlns:a16="http://schemas.microsoft.com/office/drawing/2014/main" id="{67F8273B-AE98-375F-1A7B-1780D5DC3C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589" y="5243519"/>
            <a:ext cx="1711228" cy="152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48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 Box 3"/>
          <p:cNvSpPr txBox="1">
            <a:spLocks noChangeArrowheads="1"/>
          </p:cNvSpPr>
          <p:nvPr/>
        </p:nvSpPr>
        <p:spPr bwMode="auto">
          <a:xfrm>
            <a:off x="528506" y="17080"/>
            <a:ext cx="80618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tabLst>
                <a:tab pos="465138" algn="l"/>
              </a:tabLst>
              <a:defRPr/>
            </a:pP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Nova" panose="020B0602020104020203" pitchFamily="34" charset="0"/>
                <a:sym typeface="Symbol" pitchFamily="18" charset="2"/>
              </a:rPr>
              <a:t>State of the Art</a:t>
            </a:r>
          </a:p>
        </p:txBody>
      </p:sp>
      <p:sp>
        <p:nvSpPr>
          <p:cNvPr id="10" name="Text Box 109"/>
          <p:cNvSpPr txBox="1">
            <a:spLocks noChangeArrowheads="1"/>
          </p:cNvSpPr>
          <p:nvPr/>
        </p:nvSpPr>
        <p:spPr bwMode="auto">
          <a:xfrm>
            <a:off x="559864" y="758362"/>
            <a:ext cx="4293003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6538" indent="-236538" eaLnBrk="0" hangingPunct="0">
              <a:spcBef>
                <a:spcPts val="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2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Extended-structure materials</a:t>
            </a:r>
          </a:p>
          <a:p>
            <a:pPr marL="630238" lvl="1" indent="-173038">
              <a:spcBef>
                <a:spcPts val="600"/>
              </a:spcBef>
              <a:buClr>
                <a:srgbClr val="FF0000"/>
              </a:buClr>
              <a:buSzPct val="120000"/>
              <a:tabLst>
                <a:tab pos="457200" algn="l"/>
              </a:tabLst>
            </a:pPr>
            <a:r>
              <a:rPr lang="en-US" sz="22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- doped semiconductors</a:t>
            </a:r>
            <a:br>
              <a:rPr lang="en-US" sz="22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</a:br>
            <a:r>
              <a:rPr lang="en-US" sz="22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(Si, GaP, GaAs, etc.)</a:t>
            </a:r>
          </a:p>
          <a:p>
            <a:pPr marL="630238" lvl="1" indent="-173038">
              <a:spcBef>
                <a:spcPts val="600"/>
              </a:spcBef>
              <a:buClr>
                <a:srgbClr val="FF0000"/>
              </a:buClr>
              <a:buSzPct val="120000"/>
              <a:tabLst>
                <a:tab pos="457200" algn="l"/>
              </a:tabLst>
            </a:pPr>
            <a:r>
              <a:rPr lang="en-US" sz="22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- polymers (CD drives)</a:t>
            </a:r>
          </a:p>
          <a:p>
            <a:pPr marL="236538" indent="-236538" eaLnBrk="0" hangingPunct="0"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2200" b="0" dirty="0">
              <a:solidFill>
                <a:schemeClr val="tx2"/>
              </a:solidFill>
              <a:latin typeface="Gill Sans Nova" panose="020B0602020104020203" pitchFamily="34" charset="0"/>
              <a:sym typeface="Symbol" pitchFamily="18" charset="2"/>
            </a:endParaRPr>
          </a:p>
          <a:p>
            <a:pPr marL="236538" indent="-236538" eaLnBrk="0" hangingPunct="0"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2200" b="0" dirty="0">
              <a:solidFill>
                <a:schemeClr val="tx2"/>
              </a:solidFill>
              <a:latin typeface="Gill Sans Nova" panose="020B0602020104020203" pitchFamily="34" charset="0"/>
              <a:sym typeface="Symbol" pitchFamily="18" charset="2"/>
            </a:endParaRPr>
          </a:p>
          <a:p>
            <a:pPr marL="236538" indent="-236538" eaLnBrk="0" hangingPunct="0"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22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Molecular materials:</a:t>
            </a:r>
          </a:p>
          <a:p>
            <a:pPr marL="630238" lvl="1" indent="-173038">
              <a:spcBef>
                <a:spcPts val="600"/>
              </a:spcBef>
              <a:buClr>
                <a:srgbClr val="FF0000"/>
              </a:buClr>
              <a:buSzPct val="120000"/>
            </a:pPr>
            <a:r>
              <a:rPr lang="en-US" sz="22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- much higher storage density</a:t>
            </a:r>
          </a:p>
          <a:p>
            <a:pPr marL="630238" lvl="1" indent="-173038">
              <a:spcBef>
                <a:spcPts val="600"/>
              </a:spcBef>
              <a:buClr>
                <a:srgbClr val="FF0000"/>
              </a:buClr>
              <a:buSzPct val="120000"/>
            </a:pPr>
            <a:r>
              <a:rPr lang="en-US" sz="22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- light weight</a:t>
            </a:r>
          </a:p>
          <a:p>
            <a:pPr marL="630238" lvl="1" indent="-173038">
              <a:spcBef>
                <a:spcPts val="600"/>
              </a:spcBef>
              <a:buClr>
                <a:srgbClr val="FF0000"/>
              </a:buClr>
              <a:buSzPct val="120000"/>
            </a:pPr>
            <a:r>
              <a:rPr lang="en-US" sz="22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- high synthetic tunability</a:t>
            </a:r>
          </a:p>
          <a:p>
            <a:pPr marL="630238" lvl="1" indent="-173038">
              <a:spcBef>
                <a:spcPts val="600"/>
              </a:spcBef>
              <a:buClr>
                <a:srgbClr val="FF0000"/>
              </a:buClr>
              <a:buSzPct val="120000"/>
            </a:pPr>
            <a:r>
              <a:rPr lang="en-US" sz="22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- precise control over the </a:t>
            </a:r>
            <a:r>
              <a:rPr lang="en-US" sz="2200" b="0" dirty="0" err="1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photophysical</a:t>
            </a:r>
            <a:r>
              <a:rPr lang="en-US" sz="2200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 properties</a:t>
            </a:r>
          </a:p>
        </p:txBody>
      </p:sp>
      <p:pic>
        <p:nvPicPr>
          <p:cNvPr id="676866" name="Picture 2" descr="Image result for compact dis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311" y="857358"/>
            <a:ext cx="2968108" cy="222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868" name="Picture 4" descr="Image result for alq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69" y="3636334"/>
            <a:ext cx="245745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10172" y="5813439"/>
            <a:ext cx="75311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</a:rPr>
              <a:t>Alq3</a:t>
            </a:r>
          </a:p>
        </p:txBody>
      </p:sp>
    </p:spTree>
    <p:extLst>
      <p:ext uri="{BB962C8B-B14F-4D97-AF65-F5344CB8AC3E}">
        <p14:creationId xmlns:p14="http://schemas.microsoft.com/office/powerpoint/2010/main" val="71091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1" descr="C:\Users\Mikha\Desktop\FG06_02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4271" y="947053"/>
            <a:ext cx="5715000" cy="3810000"/>
          </a:xfrm>
          <a:prstGeom prst="rect">
            <a:avLst/>
          </a:prstGeom>
          <a:noFill/>
        </p:spPr>
      </p:pic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-178" y="124871"/>
            <a:ext cx="85064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tabLst>
                <a:tab pos="465138" algn="l"/>
              </a:tabLst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sym typeface="Symbol" pitchFamily="18" charset="2"/>
              </a:rPr>
              <a:t>Splitting of d-Orbitals by Ligand Field</a:t>
            </a:r>
          </a:p>
        </p:txBody>
      </p:sp>
      <p:sp>
        <p:nvSpPr>
          <p:cNvPr id="7" name="Rectangle 54"/>
          <p:cNvSpPr>
            <a:spLocks noChangeArrowheads="1"/>
          </p:cNvSpPr>
          <p:nvPr/>
        </p:nvSpPr>
        <p:spPr bwMode="auto">
          <a:xfrm>
            <a:off x="1236504" y="5794179"/>
            <a:ext cx="58958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66688">
              <a:spcBef>
                <a:spcPct val="20000"/>
              </a:spcBef>
              <a:buClr>
                <a:srgbClr val="FF0000"/>
              </a:buClr>
              <a:buSzPct val="120000"/>
            </a:pPr>
            <a:r>
              <a:rPr lang="en-US" b="0" dirty="0">
                <a:solidFill>
                  <a:srgbClr val="C00000"/>
                </a:solidFill>
                <a:latin typeface="Gill Sans Nova" panose="020B0602020104020203" pitchFamily="34" charset="0"/>
                <a:cs typeface="Times New Roman" pitchFamily="18" charset="0"/>
                <a:sym typeface="Symbol"/>
              </a:rPr>
              <a:t>I</a:t>
            </a:r>
            <a:r>
              <a:rPr lang="en-US" b="0" baseline="30000" dirty="0">
                <a:solidFill>
                  <a:srgbClr val="C00000"/>
                </a:solidFill>
                <a:latin typeface="Gill Sans Nova" panose="020B0602020104020203" pitchFamily="34" charset="0"/>
                <a:cs typeface="Times New Roman" pitchFamily="18" charset="0"/>
                <a:sym typeface="Symbol"/>
              </a:rPr>
              <a:t>–</a:t>
            </a:r>
            <a:r>
              <a:rPr lang="en-US" b="0" dirty="0">
                <a:solidFill>
                  <a:srgbClr val="C00000"/>
                </a:solidFill>
                <a:latin typeface="Gill Sans Nova" panose="020B0602020104020203" pitchFamily="34" charset="0"/>
                <a:cs typeface="Times New Roman" pitchFamily="18" charset="0"/>
                <a:sym typeface="Symbol"/>
              </a:rPr>
              <a:t> &lt; Br</a:t>
            </a:r>
            <a:r>
              <a:rPr lang="en-US" b="0" baseline="30000" dirty="0">
                <a:solidFill>
                  <a:srgbClr val="C00000"/>
                </a:solidFill>
                <a:latin typeface="Gill Sans Nova" panose="020B0602020104020203" pitchFamily="34" charset="0"/>
                <a:cs typeface="Times New Roman" pitchFamily="18" charset="0"/>
                <a:sym typeface="Symbol"/>
              </a:rPr>
              <a:t>–</a:t>
            </a:r>
            <a:r>
              <a:rPr lang="en-US" b="0" dirty="0">
                <a:solidFill>
                  <a:srgbClr val="C00000"/>
                </a:solidFill>
                <a:latin typeface="Gill Sans Nova" panose="020B0602020104020203" pitchFamily="34" charset="0"/>
                <a:cs typeface="Times New Roman" pitchFamily="18" charset="0"/>
                <a:sym typeface="Symbol"/>
              </a:rPr>
              <a:t> &lt; </a:t>
            </a:r>
            <a:r>
              <a:rPr lang="en-US" b="0" dirty="0" err="1">
                <a:solidFill>
                  <a:srgbClr val="C00000"/>
                </a:solidFill>
                <a:latin typeface="Gill Sans Nova" panose="020B0602020104020203" pitchFamily="34" charset="0"/>
                <a:cs typeface="Times New Roman" pitchFamily="18" charset="0"/>
                <a:sym typeface="Symbol"/>
              </a:rPr>
              <a:t>Cl</a:t>
            </a:r>
            <a:r>
              <a:rPr lang="en-US" b="0" baseline="30000" dirty="0">
                <a:solidFill>
                  <a:srgbClr val="C00000"/>
                </a:solidFill>
                <a:latin typeface="Gill Sans Nova" panose="020B0602020104020203" pitchFamily="34" charset="0"/>
                <a:cs typeface="Times New Roman" pitchFamily="18" charset="0"/>
                <a:sym typeface="Symbol"/>
              </a:rPr>
              <a:t>–</a:t>
            </a:r>
            <a:r>
              <a:rPr lang="en-US" b="0" dirty="0">
                <a:solidFill>
                  <a:srgbClr val="C00000"/>
                </a:solidFill>
                <a:latin typeface="Gill Sans Nova" panose="020B0602020104020203" pitchFamily="34" charset="0"/>
                <a:cs typeface="Times New Roman" pitchFamily="18" charset="0"/>
                <a:sym typeface="Symbol"/>
              </a:rPr>
              <a:t> &lt; SCN</a:t>
            </a:r>
            <a:r>
              <a:rPr lang="en-US" b="0" baseline="30000" dirty="0">
                <a:solidFill>
                  <a:srgbClr val="C00000"/>
                </a:solidFill>
                <a:latin typeface="Gill Sans Nova" panose="020B0602020104020203" pitchFamily="34" charset="0"/>
                <a:cs typeface="Times New Roman" pitchFamily="18" charset="0"/>
                <a:sym typeface="Symbol"/>
              </a:rPr>
              <a:t>–</a:t>
            </a:r>
            <a:r>
              <a:rPr lang="en-US" b="0" dirty="0">
                <a:solidFill>
                  <a:srgbClr val="C00000"/>
                </a:solidFill>
                <a:latin typeface="Gill Sans Nova" panose="020B0602020104020203" pitchFamily="34" charset="0"/>
                <a:cs typeface="Times New Roman" pitchFamily="18" charset="0"/>
                <a:sym typeface="Symbol"/>
              </a:rPr>
              <a:t> &lt; NO</a:t>
            </a:r>
            <a:r>
              <a:rPr lang="en-US" b="0" baseline="-25000" dirty="0">
                <a:solidFill>
                  <a:srgbClr val="C00000"/>
                </a:solidFill>
                <a:latin typeface="Gill Sans Nova" panose="020B0602020104020203" pitchFamily="34" charset="0"/>
                <a:cs typeface="Times New Roman" pitchFamily="18" charset="0"/>
                <a:sym typeface="Symbol"/>
              </a:rPr>
              <a:t>3</a:t>
            </a:r>
            <a:r>
              <a:rPr lang="en-US" b="0" baseline="30000" dirty="0">
                <a:solidFill>
                  <a:srgbClr val="C00000"/>
                </a:solidFill>
                <a:latin typeface="Gill Sans Nova" panose="020B0602020104020203" pitchFamily="34" charset="0"/>
                <a:cs typeface="Times New Roman" pitchFamily="18" charset="0"/>
                <a:sym typeface="Symbol"/>
              </a:rPr>
              <a:t>–</a:t>
            </a:r>
            <a:r>
              <a:rPr lang="en-US" b="0" dirty="0">
                <a:solidFill>
                  <a:srgbClr val="C00000"/>
                </a:solidFill>
                <a:latin typeface="Gill Sans Nova" panose="020B0602020104020203" pitchFamily="34" charset="0"/>
                <a:cs typeface="Times New Roman" pitchFamily="18" charset="0"/>
                <a:sym typeface="Symbol"/>
              </a:rPr>
              <a:t> &lt; F</a:t>
            </a:r>
            <a:r>
              <a:rPr lang="en-US" b="0" baseline="30000" dirty="0">
                <a:solidFill>
                  <a:srgbClr val="C00000"/>
                </a:solidFill>
                <a:latin typeface="Gill Sans Nova" panose="020B0602020104020203" pitchFamily="34" charset="0"/>
                <a:cs typeface="Times New Roman" pitchFamily="18" charset="0"/>
                <a:sym typeface="Symbol"/>
              </a:rPr>
              <a:t>–</a:t>
            </a:r>
            <a:r>
              <a:rPr lang="en-US" b="0" dirty="0">
                <a:solidFill>
                  <a:srgbClr val="C00000"/>
                </a:solidFill>
                <a:latin typeface="Gill Sans Nova" panose="020B0602020104020203" pitchFamily="34" charset="0"/>
                <a:cs typeface="Times New Roman" pitchFamily="18" charset="0"/>
                <a:sym typeface="Symbol"/>
              </a:rPr>
              <a:t> &lt; OH</a:t>
            </a:r>
            <a:r>
              <a:rPr lang="en-US" b="0" baseline="30000" dirty="0">
                <a:solidFill>
                  <a:srgbClr val="C00000"/>
                </a:solidFill>
                <a:latin typeface="Gill Sans Nova" panose="020B0602020104020203" pitchFamily="34" charset="0"/>
                <a:cs typeface="Times New Roman" pitchFamily="18" charset="0"/>
                <a:sym typeface="Symbol"/>
              </a:rPr>
              <a:t>–</a:t>
            </a:r>
            <a:r>
              <a:rPr lang="en-US" b="0" dirty="0">
                <a:solidFill>
                  <a:srgbClr val="C00000"/>
                </a:solidFill>
                <a:latin typeface="Gill Sans Nova" panose="020B0602020104020203" pitchFamily="34" charset="0"/>
                <a:cs typeface="Times New Roman" pitchFamily="18" charset="0"/>
                <a:sym typeface="Symbol"/>
              </a:rPr>
              <a:t> &lt; H</a:t>
            </a:r>
            <a:r>
              <a:rPr lang="en-US" b="0" baseline="-25000" dirty="0">
                <a:solidFill>
                  <a:srgbClr val="C00000"/>
                </a:solidFill>
                <a:latin typeface="Gill Sans Nova" panose="020B0602020104020203" pitchFamily="34" charset="0"/>
                <a:cs typeface="Times New Roman" pitchFamily="18" charset="0"/>
                <a:sym typeface="Symbol"/>
              </a:rPr>
              <a:t>2</a:t>
            </a:r>
            <a:r>
              <a:rPr lang="en-US" b="0" dirty="0">
                <a:solidFill>
                  <a:srgbClr val="C00000"/>
                </a:solidFill>
                <a:latin typeface="Gill Sans Nova" panose="020B0602020104020203" pitchFamily="34" charset="0"/>
                <a:cs typeface="Times New Roman" pitchFamily="18" charset="0"/>
                <a:sym typeface="Symbol"/>
              </a:rPr>
              <a:t>O &lt; NCS</a:t>
            </a:r>
            <a:r>
              <a:rPr lang="en-US" b="0" baseline="30000" dirty="0">
                <a:solidFill>
                  <a:srgbClr val="C00000"/>
                </a:solidFill>
                <a:latin typeface="Gill Sans Nova" panose="020B0602020104020203" pitchFamily="34" charset="0"/>
                <a:cs typeface="Times New Roman" pitchFamily="18" charset="0"/>
                <a:sym typeface="Symbol"/>
              </a:rPr>
              <a:t>–</a:t>
            </a:r>
            <a:r>
              <a:rPr lang="en-US" b="0" dirty="0">
                <a:solidFill>
                  <a:srgbClr val="C00000"/>
                </a:solidFill>
                <a:latin typeface="Gill Sans Nova" panose="020B0602020104020203" pitchFamily="34" charset="0"/>
                <a:cs typeface="Times New Roman" pitchFamily="18" charset="0"/>
                <a:sym typeface="Symbol"/>
              </a:rPr>
              <a:t> &lt; </a:t>
            </a:r>
            <a:r>
              <a:rPr lang="en-US" b="0" dirty="0" err="1">
                <a:solidFill>
                  <a:srgbClr val="C00000"/>
                </a:solidFill>
                <a:latin typeface="Gill Sans Nova" panose="020B0602020104020203" pitchFamily="34" charset="0"/>
                <a:cs typeface="Times New Roman" pitchFamily="18" charset="0"/>
                <a:sym typeface="Symbol"/>
              </a:rPr>
              <a:t>py</a:t>
            </a:r>
            <a:r>
              <a:rPr lang="en-US" b="0" dirty="0">
                <a:solidFill>
                  <a:srgbClr val="C00000"/>
                </a:solidFill>
                <a:latin typeface="Gill Sans Nova" panose="020B0602020104020203" pitchFamily="34" charset="0"/>
                <a:cs typeface="Times New Roman" pitchFamily="18" charset="0"/>
                <a:sym typeface="Symbol"/>
              </a:rPr>
              <a:t> &lt; NH</a:t>
            </a:r>
            <a:r>
              <a:rPr lang="en-US" b="0" baseline="-25000" dirty="0">
                <a:solidFill>
                  <a:srgbClr val="C00000"/>
                </a:solidFill>
                <a:latin typeface="Gill Sans Nova" panose="020B0602020104020203" pitchFamily="34" charset="0"/>
                <a:cs typeface="Times New Roman" pitchFamily="18" charset="0"/>
                <a:sym typeface="Symbol"/>
              </a:rPr>
              <a:t>3</a:t>
            </a:r>
            <a:r>
              <a:rPr lang="en-US" b="0" dirty="0">
                <a:solidFill>
                  <a:srgbClr val="C00000"/>
                </a:solidFill>
                <a:latin typeface="Gill Sans Nova" panose="020B0602020104020203" pitchFamily="34" charset="0"/>
                <a:cs typeface="Times New Roman" pitchFamily="18" charset="0"/>
                <a:sym typeface="Symbol"/>
              </a:rPr>
              <a:t> &lt; en &lt; NO</a:t>
            </a:r>
            <a:r>
              <a:rPr lang="en-US" b="0" baseline="-25000" dirty="0">
                <a:solidFill>
                  <a:srgbClr val="C00000"/>
                </a:solidFill>
                <a:latin typeface="Gill Sans Nova" panose="020B0602020104020203" pitchFamily="34" charset="0"/>
                <a:cs typeface="Times New Roman" pitchFamily="18" charset="0"/>
                <a:sym typeface="Symbol"/>
              </a:rPr>
              <a:t>2</a:t>
            </a:r>
            <a:r>
              <a:rPr lang="en-US" b="0" baseline="30000" dirty="0">
                <a:solidFill>
                  <a:srgbClr val="C00000"/>
                </a:solidFill>
                <a:latin typeface="Gill Sans Nova" panose="020B0602020104020203" pitchFamily="34" charset="0"/>
                <a:cs typeface="Times New Roman" pitchFamily="18" charset="0"/>
                <a:sym typeface="Symbol"/>
              </a:rPr>
              <a:t>–</a:t>
            </a:r>
            <a:r>
              <a:rPr lang="en-US" b="0" dirty="0">
                <a:solidFill>
                  <a:srgbClr val="C00000"/>
                </a:solidFill>
                <a:latin typeface="Gill Sans Nova" panose="020B0602020104020203" pitchFamily="34" charset="0"/>
                <a:cs typeface="Times New Roman" pitchFamily="18" charset="0"/>
                <a:sym typeface="Symbol"/>
              </a:rPr>
              <a:t> &lt; PPh</a:t>
            </a:r>
            <a:r>
              <a:rPr lang="en-US" b="0" baseline="-25000" dirty="0">
                <a:solidFill>
                  <a:srgbClr val="C00000"/>
                </a:solidFill>
                <a:latin typeface="Gill Sans Nova" panose="020B0602020104020203" pitchFamily="34" charset="0"/>
                <a:cs typeface="Times New Roman" pitchFamily="18" charset="0"/>
                <a:sym typeface="Symbol"/>
              </a:rPr>
              <a:t>3</a:t>
            </a:r>
            <a:r>
              <a:rPr lang="en-US" b="0" dirty="0">
                <a:solidFill>
                  <a:srgbClr val="C00000"/>
                </a:solidFill>
                <a:latin typeface="Gill Sans Nova" panose="020B0602020104020203" pitchFamily="34" charset="0"/>
                <a:cs typeface="Times New Roman" pitchFamily="18" charset="0"/>
                <a:sym typeface="Symbol"/>
              </a:rPr>
              <a:t> &lt; CN</a:t>
            </a:r>
            <a:r>
              <a:rPr lang="en-US" b="0" baseline="30000" dirty="0">
                <a:solidFill>
                  <a:srgbClr val="C00000"/>
                </a:solidFill>
                <a:latin typeface="Gill Sans Nova" panose="020B0602020104020203" pitchFamily="34" charset="0"/>
                <a:cs typeface="Times New Roman" pitchFamily="18" charset="0"/>
                <a:sym typeface="Symbol"/>
              </a:rPr>
              <a:t>–</a:t>
            </a:r>
            <a:r>
              <a:rPr lang="en-US" b="0" dirty="0">
                <a:solidFill>
                  <a:srgbClr val="C00000"/>
                </a:solidFill>
                <a:latin typeface="Gill Sans Nova" panose="020B0602020104020203" pitchFamily="34" charset="0"/>
                <a:cs typeface="Times New Roman" pitchFamily="18" charset="0"/>
                <a:sym typeface="Symbol"/>
              </a:rPr>
              <a:t> &lt; CO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4030" y="3818211"/>
            <a:ext cx="135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en-US" sz="1800" b="0" i="1" u="none" strike="noStrike" kern="0" cap="none" spc="0" normalizeH="0" baseline="3000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31" name="Group 65"/>
          <p:cNvGrpSpPr/>
          <p:nvPr/>
        </p:nvGrpSpPr>
        <p:grpSpPr>
          <a:xfrm>
            <a:off x="1196228" y="4017897"/>
            <a:ext cx="977537" cy="5944"/>
            <a:chOff x="1994263" y="1658981"/>
            <a:chExt cx="977537" cy="5944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1994263" y="1663337"/>
              <a:ext cx="152400" cy="1588"/>
            </a:xfrm>
            <a:prstGeom prst="line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>
            <a:xfrm>
              <a:off x="2222863" y="1663337"/>
              <a:ext cx="152400" cy="1588"/>
            </a:xfrm>
            <a:prstGeom prst="line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>
            <a:xfrm>
              <a:off x="2412274" y="1658981"/>
              <a:ext cx="152400" cy="1588"/>
            </a:xfrm>
            <a:prstGeom prst="line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>
            <a:xfrm>
              <a:off x="2616926" y="1661159"/>
              <a:ext cx="152400" cy="1588"/>
            </a:xfrm>
            <a:prstGeom prst="line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>
            <a:xfrm>
              <a:off x="2819400" y="1661159"/>
              <a:ext cx="152400" cy="1588"/>
            </a:xfrm>
            <a:prstGeom prst="line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cxnSp>
        <p:nvCxnSpPr>
          <p:cNvPr id="32" name="Straight Connector 31"/>
          <p:cNvCxnSpPr/>
          <p:nvPr/>
        </p:nvCxnSpPr>
        <p:spPr>
          <a:xfrm>
            <a:off x="2774658" y="3327229"/>
            <a:ext cx="228600" cy="1588"/>
          </a:xfrm>
          <a:prstGeom prst="line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33" name="Straight Connector 32"/>
          <p:cNvCxnSpPr/>
          <p:nvPr/>
        </p:nvCxnSpPr>
        <p:spPr>
          <a:xfrm>
            <a:off x="3168721" y="3322873"/>
            <a:ext cx="228600" cy="1588"/>
          </a:xfrm>
          <a:prstGeom prst="line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34" name="Straight Connector 33"/>
          <p:cNvCxnSpPr/>
          <p:nvPr/>
        </p:nvCxnSpPr>
        <p:spPr>
          <a:xfrm>
            <a:off x="2650562" y="4475175"/>
            <a:ext cx="228600" cy="1588"/>
          </a:xfrm>
          <a:prstGeom prst="line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35" name="Straight Connector 34"/>
          <p:cNvCxnSpPr/>
          <p:nvPr/>
        </p:nvCxnSpPr>
        <p:spPr>
          <a:xfrm>
            <a:off x="3027206" y="4477353"/>
            <a:ext cx="228600" cy="1588"/>
          </a:xfrm>
          <a:prstGeom prst="line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36" name="Straight Connector 35"/>
          <p:cNvCxnSpPr/>
          <p:nvPr/>
        </p:nvCxnSpPr>
        <p:spPr>
          <a:xfrm>
            <a:off x="3397321" y="4477353"/>
            <a:ext cx="228600" cy="1588"/>
          </a:xfrm>
          <a:prstGeom prst="line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37" name="Straight Arrow Connector 36"/>
          <p:cNvCxnSpPr/>
          <p:nvPr/>
        </p:nvCxnSpPr>
        <p:spPr>
          <a:xfrm rot="5400000">
            <a:off x="2735469" y="3893289"/>
            <a:ext cx="1066800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>
          <a:xfrm rot="5400000" flipH="1" flipV="1">
            <a:off x="2128047" y="3396900"/>
            <a:ext cx="685800" cy="53340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39" name="Straight Connector 38"/>
          <p:cNvCxnSpPr/>
          <p:nvPr/>
        </p:nvCxnSpPr>
        <p:spPr>
          <a:xfrm rot="16200000" flipH="1">
            <a:off x="2208819" y="4016297"/>
            <a:ext cx="429768" cy="438912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ysDot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2313690" y="3068152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en-US" sz="1800" b="0" i="1" u="none" strike="noStrike" kern="0" cap="none" spc="0" normalizeH="0" baseline="-2500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kumimoji="0" lang="en-US" sz="1800" b="0" i="1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241258" y="420897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n-US" sz="1800" b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1800" b="0" i="1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249335" y="3631832"/>
            <a:ext cx="67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Dq</a:t>
            </a:r>
            <a:endParaRPr kumimoji="0" lang="en-US" sz="1600" b="0" i="1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2290" y="2852053"/>
            <a:ext cx="1619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Nova" panose="020B0602020104020203" pitchFamily="34" charset="0"/>
              </a:rPr>
              <a:t>Octahedral symmetry</a:t>
            </a:r>
            <a:endParaRPr kumimoji="0" lang="en-US" b="0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Nova" panose="020B0602020104020203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55072" y="5306997"/>
            <a:ext cx="6047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Nova" panose="020B0602020104020203" pitchFamily="34" charset="0"/>
              </a:rPr>
              <a:t>Spectrochemical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Nova" panose="020B0602020104020203" pitchFamily="34" charset="0"/>
              </a:rPr>
              <a:t> series of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Nova" panose="020B0602020104020203" pitchFamily="34" charset="0"/>
              </a:rPr>
              <a:t>ligand</a:t>
            </a:r>
            <a:r>
              <a:rPr lang="en-US" b="0" kern="0" dirty="0">
                <a:solidFill>
                  <a:sysClr val="windowText" lastClr="000000"/>
                </a:solidFill>
                <a:latin typeface="Gill Sans Nova" panose="020B0602020104020203" pitchFamily="34" charset="0"/>
              </a:rPr>
              <a:t>-field strength:</a:t>
            </a:r>
            <a:endParaRPr kumimoji="0" lang="en-US" b="0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Nova" panose="020B0602020104020203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2982287"/>
              </p:ext>
            </p:extLst>
          </p:nvPr>
        </p:nvGraphicFramePr>
        <p:xfrm>
          <a:off x="871538" y="1177925"/>
          <a:ext cx="1790700" cy="151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2017714" imgH="1714500" progId="ChemDraw.Document.6.0">
                  <p:embed/>
                </p:oleObj>
              </mc:Choice>
              <mc:Fallback>
                <p:oleObj name="CS ChemDraw Drawing" r:id="rId3" imgW="2017714" imgH="1714500" progId="ChemDraw.Document.6.0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1538" y="1177925"/>
                        <a:ext cx="1790700" cy="1519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Arrow Connector 3"/>
          <p:cNvCxnSpPr/>
          <p:nvPr/>
        </p:nvCxnSpPr>
        <p:spPr bwMode="auto">
          <a:xfrm rot="10800000" flipH="1">
            <a:off x="1236697" y="3912332"/>
            <a:ext cx="0" cy="20116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 rot="10800000" flipH="1">
            <a:off x="1501028" y="3912332"/>
            <a:ext cx="0" cy="20116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0" name="Straight Arrow Connector 49"/>
          <p:cNvCxnSpPr/>
          <p:nvPr/>
        </p:nvCxnSpPr>
        <p:spPr bwMode="auto">
          <a:xfrm rot="10800000" flipH="1">
            <a:off x="1690091" y="3912332"/>
            <a:ext cx="0" cy="20116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 rot="10800000" flipH="1">
            <a:off x="1895091" y="3912332"/>
            <a:ext cx="0" cy="20116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 rot="10800000" flipH="1">
            <a:off x="2100091" y="3912332"/>
            <a:ext cx="0" cy="20116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 flipH="1">
            <a:off x="1309324" y="3932384"/>
            <a:ext cx="0" cy="20116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 rot="10800000" flipH="1">
            <a:off x="2731498" y="4363779"/>
            <a:ext cx="0" cy="20116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flipH="1">
            <a:off x="2804125" y="4383831"/>
            <a:ext cx="0" cy="20116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7" name="Straight Arrow Connector 56"/>
          <p:cNvCxnSpPr/>
          <p:nvPr/>
        </p:nvCxnSpPr>
        <p:spPr bwMode="auto">
          <a:xfrm rot="10800000" flipH="1">
            <a:off x="3103604" y="4363779"/>
            <a:ext cx="0" cy="20116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 flipH="1">
            <a:off x="3176231" y="4383831"/>
            <a:ext cx="0" cy="20116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0" name="Straight Arrow Connector 59"/>
          <p:cNvCxnSpPr/>
          <p:nvPr/>
        </p:nvCxnSpPr>
        <p:spPr bwMode="auto">
          <a:xfrm rot="10800000" flipH="1">
            <a:off x="3475710" y="4363779"/>
            <a:ext cx="0" cy="20116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1" name="Straight Arrow Connector 60"/>
          <p:cNvCxnSpPr/>
          <p:nvPr/>
        </p:nvCxnSpPr>
        <p:spPr bwMode="auto">
          <a:xfrm flipH="1">
            <a:off x="3548337" y="4383831"/>
            <a:ext cx="0" cy="20116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 rot="10800000" flipH="1">
            <a:off x="2922791" y="3208688"/>
            <a:ext cx="0" cy="20116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3" name="Straight Arrow Connector 62"/>
          <p:cNvCxnSpPr/>
          <p:nvPr/>
        </p:nvCxnSpPr>
        <p:spPr bwMode="auto">
          <a:xfrm rot="10800000" flipH="1">
            <a:off x="3294897" y="3208688"/>
            <a:ext cx="0" cy="20116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84206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0" grpId="0"/>
      <p:bldP spid="41" grpId="0"/>
      <p:bldP spid="42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ocuments and Settings\Mikha\Desktop\fulltext-6.jpg">
            <a:extLst>
              <a:ext uri="{FF2B5EF4-FFF2-40B4-BE49-F238E27FC236}">
                <a16:creationId xmlns:a16="http://schemas.microsoft.com/office/drawing/2014/main" id="{E39DBD9A-A46E-65A2-4202-57022F60E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8673" y="2121503"/>
            <a:ext cx="4523027" cy="3786493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82D813A-4F3A-A6BD-0A29-37E7B61D5876}"/>
              </a:ext>
            </a:extLst>
          </p:cNvPr>
          <p:cNvGrpSpPr/>
          <p:nvPr/>
        </p:nvGrpSpPr>
        <p:grpSpPr>
          <a:xfrm>
            <a:off x="5353429" y="226235"/>
            <a:ext cx="2881020" cy="1575284"/>
            <a:chOff x="5548833" y="614833"/>
            <a:chExt cx="2881020" cy="1575284"/>
          </a:xfrm>
        </p:grpSpPr>
        <p:sp>
          <p:nvSpPr>
            <p:cNvPr id="4" name="Rectangle 11">
              <a:extLst>
                <a:ext uri="{FF2B5EF4-FFF2-40B4-BE49-F238E27FC236}">
                  <a16:creationId xmlns:a16="http://schemas.microsoft.com/office/drawing/2014/main" id="{00EB0803-E953-2164-D9A2-94E92CA51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2170" y="700088"/>
              <a:ext cx="1257300" cy="102836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Cambria" panose="02040503050406030204" pitchFamily="18" charset="0"/>
              </a:endParaRPr>
            </a:p>
          </p:txBody>
        </p:sp>
        <p:sp>
          <p:nvSpPr>
            <p:cNvPr id="7" name="Line 15">
              <a:extLst>
                <a:ext uri="{FF2B5EF4-FFF2-40B4-BE49-F238E27FC236}">
                  <a16:creationId xmlns:a16="http://schemas.microsoft.com/office/drawing/2014/main" id="{17BF63C4-4BF9-94A2-FB50-5FF01F601E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53670" y="833908"/>
              <a:ext cx="195263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240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8" name="Line 16">
              <a:extLst>
                <a:ext uri="{FF2B5EF4-FFF2-40B4-BE49-F238E27FC236}">
                  <a16:creationId xmlns:a16="http://schemas.microsoft.com/office/drawing/2014/main" id="{4706268B-0790-56E8-11D8-41EE9D1670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26720" y="833908"/>
              <a:ext cx="195263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240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9" name="Text Box 24">
              <a:extLst>
                <a:ext uri="{FF2B5EF4-FFF2-40B4-BE49-F238E27FC236}">
                  <a16:creationId xmlns:a16="http://schemas.microsoft.com/office/drawing/2014/main" id="{98BA2C83-D648-185B-7F25-BAB492F205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50433" y="614833"/>
              <a:ext cx="39052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600" b="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600" b="0" i="1" baseline="-25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endParaRPr lang="en-US" sz="1600" b="0" i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endParaRPr>
            </a:p>
          </p:txBody>
        </p:sp>
        <p:sp>
          <p:nvSpPr>
            <p:cNvPr id="10" name="Rectangle 30">
              <a:extLst>
                <a:ext uri="{FF2B5EF4-FFF2-40B4-BE49-F238E27FC236}">
                  <a16:creationId xmlns:a16="http://schemas.microsoft.com/office/drawing/2014/main" id="{BEA6AD7E-5B34-63E5-4D04-86606C904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9345" y="763252"/>
              <a:ext cx="1257300" cy="8445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Cambria" panose="02040503050406030204" pitchFamily="18" charset="0"/>
              </a:endParaRPr>
            </a:p>
          </p:txBody>
        </p:sp>
        <p:sp>
          <p:nvSpPr>
            <p:cNvPr id="11" name="Line 31">
              <a:extLst>
                <a:ext uri="{FF2B5EF4-FFF2-40B4-BE49-F238E27FC236}">
                  <a16:creationId xmlns:a16="http://schemas.microsoft.com/office/drawing/2014/main" id="{598B849C-FE76-F492-BE4A-0E54CB1A42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44320" y="1383965"/>
              <a:ext cx="1952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2400">
                <a:latin typeface="Cambria" panose="02040503050406030204" pitchFamily="18" charset="0"/>
              </a:endParaRPr>
            </a:p>
          </p:txBody>
        </p:sp>
        <p:sp>
          <p:nvSpPr>
            <p:cNvPr id="12" name="Line 32">
              <a:extLst>
                <a:ext uri="{FF2B5EF4-FFF2-40B4-BE49-F238E27FC236}">
                  <a16:creationId xmlns:a16="http://schemas.microsoft.com/office/drawing/2014/main" id="{3788D4AF-8AB2-B206-0024-3A183FF84E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17370" y="1383965"/>
              <a:ext cx="1968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2400">
                <a:latin typeface="Cambria" panose="02040503050406030204" pitchFamily="18" charset="0"/>
              </a:endParaRPr>
            </a:p>
          </p:txBody>
        </p:sp>
        <p:sp>
          <p:nvSpPr>
            <p:cNvPr id="13" name="Line 33">
              <a:extLst>
                <a:ext uri="{FF2B5EF4-FFF2-40B4-BE49-F238E27FC236}">
                  <a16:creationId xmlns:a16="http://schemas.microsoft.com/office/drawing/2014/main" id="{FEB52DE9-8137-0047-F08E-235336F119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92008" y="1383965"/>
              <a:ext cx="1952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2400">
                <a:latin typeface="Cambria" panose="02040503050406030204" pitchFamily="18" charset="0"/>
              </a:endParaRPr>
            </a:p>
          </p:txBody>
        </p:sp>
        <p:sp>
          <p:nvSpPr>
            <p:cNvPr id="14" name="Line 34">
              <a:extLst>
                <a:ext uri="{FF2B5EF4-FFF2-40B4-BE49-F238E27FC236}">
                  <a16:creationId xmlns:a16="http://schemas.microsoft.com/office/drawing/2014/main" id="{214E4FCA-31B1-3681-DCC8-FD59136D32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0845" y="937877"/>
              <a:ext cx="1952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2400">
                <a:latin typeface="Cambria" panose="02040503050406030204" pitchFamily="18" charset="0"/>
              </a:endParaRPr>
            </a:p>
          </p:txBody>
        </p:sp>
        <p:sp>
          <p:nvSpPr>
            <p:cNvPr id="15" name="Line 35">
              <a:extLst>
                <a:ext uri="{FF2B5EF4-FFF2-40B4-BE49-F238E27FC236}">
                  <a16:creationId xmlns:a16="http://schemas.microsoft.com/office/drawing/2014/main" id="{FA7618C6-B804-7D54-6AF7-DF6CC7BAFD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53895" y="937877"/>
              <a:ext cx="1952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2400">
                <a:latin typeface="Cambria" panose="02040503050406030204" pitchFamily="18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8A0F972-04AD-8C2D-84FA-7DF547A131F5}"/>
                </a:ext>
              </a:extLst>
            </p:cNvPr>
            <p:cNvGrpSpPr/>
            <p:nvPr/>
          </p:nvGrpSpPr>
          <p:grpSpPr>
            <a:xfrm>
              <a:off x="5548833" y="1320454"/>
              <a:ext cx="1211262" cy="338554"/>
              <a:chOff x="5548833" y="1320454"/>
              <a:chExt cx="1211262" cy="338554"/>
            </a:xfrm>
          </p:grpSpPr>
          <p:sp>
            <p:nvSpPr>
              <p:cNvPr id="62" name="Line 12">
                <a:extLst>
                  <a:ext uri="{FF2B5EF4-FFF2-40B4-BE49-F238E27FC236}">
                    <a16:creationId xmlns:a16="http://schemas.microsoft.com/office/drawing/2014/main" id="{C2D83FD5-0B09-B786-F96F-A57A69DCFF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17145" y="1501429"/>
                <a:ext cx="195263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2400"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63" name="Line 13">
                <a:extLst>
                  <a:ext uri="{FF2B5EF4-FFF2-40B4-BE49-F238E27FC236}">
                    <a16:creationId xmlns:a16="http://schemas.microsoft.com/office/drawing/2014/main" id="{1564BFB6-2B37-78BD-B8E6-FBE1A264F5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90195" y="1501429"/>
                <a:ext cx="196850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2400"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54272" name="Line 14">
                <a:extLst>
                  <a:ext uri="{FF2B5EF4-FFF2-40B4-BE49-F238E27FC236}">
                    <a16:creationId xmlns:a16="http://schemas.microsoft.com/office/drawing/2014/main" id="{63ABBAB7-E9CD-9451-3B91-792068BE16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64833" y="1501429"/>
                <a:ext cx="195262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2400"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54273" name="Line 20">
                <a:extLst>
                  <a:ext uri="{FF2B5EF4-FFF2-40B4-BE49-F238E27FC236}">
                    <a16:creationId xmlns:a16="http://schemas.microsoft.com/office/drawing/2014/main" id="{ABD5B1A3-2122-928C-087A-C2F7ECF8CB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6335439" y="1500635"/>
                <a:ext cx="195262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stealth" w="lg" len="med"/>
              </a:ln>
              <a:effectLst/>
            </p:spPr>
            <p:txBody>
              <a:bodyPr/>
              <a:lstStyle/>
              <a:p>
                <a:endParaRPr lang="en-US" sz="2400"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54274" name="Line 21">
                <a:extLst>
                  <a:ext uri="{FF2B5EF4-FFF2-40B4-BE49-F238E27FC236}">
                    <a16:creationId xmlns:a16="http://schemas.microsoft.com/office/drawing/2014/main" id="{D3948F9A-03AA-8090-F8E7-98E13E00DA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>
                <a:off x="6256064" y="1500635"/>
                <a:ext cx="195262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stealth" w="lg" len="med"/>
              </a:ln>
              <a:effectLst/>
            </p:spPr>
            <p:txBody>
              <a:bodyPr/>
              <a:lstStyle/>
              <a:p>
                <a:endParaRPr lang="en-US" sz="2400"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54275" name="Line 22">
                <a:extLst>
                  <a:ext uri="{FF2B5EF4-FFF2-40B4-BE49-F238E27FC236}">
                    <a16:creationId xmlns:a16="http://schemas.microsoft.com/office/drawing/2014/main" id="{A677FDF9-D712-9606-2F0A-3998E7B650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6608489" y="1500635"/>
                <a:ext cx="195262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stealth" w="lg" len="med"/>
              </a:ln>
              <a:effectLst/>
            </p:spPr>
            <p:txBody>
              <a:bodyPr/>
              <a:lstStyle/>
              <a:p>
                <a:endParaRPr lang="en-US" sz="2400"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54276" name="Line 23">
                <a:extLst>
                  <a:ext uri="{FF2B5EF4-FFF2-40B4-BE49-F238E27FC236}">
                    <a16:creationId xmlns:a16="http://schemas.microsoft.com/office/drawing/2014/main" id="{CEE5E003-CA62-3408-A8F2-B77D50AFD6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>
                <a:off x="6530702" y="1500635"/>
                <a:ext cx="195262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stealth" w="lg" len="med"/>
              </a:ln>
              <a:effectLst/>
            </p:spPr>
            <p:txBody>
              <a:bodyPr/>
              <a:lstStyle/>
              <a:p>
                <a:endParaRPr lang="en-US" sz="2400"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54278" name="Text Box 25">
                <a:extLst>
                  <a:ext uri="{FF2B5EF4-FFF2-40B4-BE49-F238E27FC236}">
                    <a16:creationId xmlns:a16="http://schemas.microsoft.com/office/drawing/2014/main" id="{D3E4B0C4-7385-BA0F-3171-C74E781910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48833" y="1320454"/>
                <a:ext cx="49212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600" b="0" i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1600" b="0" baseline="-250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600" b="0" i="1" baseline="-250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  <a:endParaRPr lang="en-US" sz="1600" b="0" i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</p:txBody>
          </p:sp>
          <p:sp>
            <p:nvSpPr>
              <p:cNvPr id="54279" name="Line 37">
                <a:extLst>
                  <a:ext uri="{FF2B5EF4-FFF2-40B4-BE49-F238E27FC236}">
                    <a16:creationId xmlns:a16="http://schemas.microsoft.com/office/drawing/2014/main" id="{07870689-E810-D6FC-EC1C-C62492D270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6050444" y="1501899"/>
                <a:ext cx="195258" cy="0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95000"/>
                  </a:schemeClr>
                </a:solidFill>
                <a:round/>
                <a:headEnd/>
                <a:tailEnd type="stealth" w="lg" len="med"/>
              </a:ln>
              <a:effectLst/>
            </p:spPr>
            <p:txBody>
              <a:bodyPr/>
              <a:lstStyle/>
              <a:p>
                <a:endParaRPr lang="en-US" sz="2400">
                  <a:latin typeface="Cambria" panose="02040503050406030204" pitchFamily="18" charset="0"/>
                </a:endParaRPr>
              </a:p>
            </p:txBody>
          </p:sp>
          <p:sp>
            <p:nvSpPr>
              <p:cNvPr id="54280" name="Line 38">
                <a:extLst>
                  <a:ext uri="{FF2B5EF4-FFF2-40B4-BE49-F238E27FC236}">
                    <a16:creationId xmlns:a16="http://schemas.microsoft.com/office/drawing/2014/main" id="{C2693320-5C9A-05E2-2A85-1FCFA38EDB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>
                <a:off x="5975917" y="1491323"/>
                <a:ext cx="195258" cy="0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95000"/>
                  </a:schemeClr>
                </a:solidFill>
                <a:round/>
                <a:headEnd/>
                <a:tailEnd type="stealth" w="lg" len="med"/>
              </a:ln>
              <a:effectLst/>
            </p:spPr>
            <p:txBody>
              <a:bodyPr/>
              <a:lstStyle/>
              <a:p>
                <a:endParaRPr lang="en-US" sz="2400"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17" name="Line 37">
              <a:extLst>
                <a:ext uri="{FF2B5EF4-FFF2-40B4-BE49-F238E27FC236}">
                  <a16:creationId xmlns:a16="http://schemas.microsoft.com/office/drawing/2014/main" id="{0876A573-C4A7-61A3-1C4F-E81EF12690E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7585134" y="1375803"/>
              <a:ext cx="19525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med"/>
            </a:ln>
            <a:effectLst/>
          </p:spPr>
          <p:txBody>
            <a:bodyPr/>
            <a:lstStyle/>
            <a:p>
              <a:endParaRPr lang="en-US" sz="2400">
                <a:latin typeface="Cambria" panose="02040503050406030204" pitchFamily="18" charset="0"/>
              </a:endParaRPr>
            </a:p>
          </p:txBody>
        </p:sp>
        <p:sp>
          <p:nvSpPr>
            <p:cNvPr id="18" name="Line 38">
              <a:extLst>
                <a:ext uri="{FF2B5EF4-FFF2-40B4-BE49-F238E27FC236}">
                  <a16:creationId xmlns:a16="http://schemas.microsoft.com/office/drawing/2014/main" id="{F9C2E74D-9D63-9FE3-817C-0C932B34090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7510607" y="1386379"/>
              <a:ext cx="19525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med"/>
            </a:ln>
            <a:effectLst/>
          </p:spPr>
          <p:txBody>
            <a:bodyPr/>
            <a:lstStyle/>
            <a:p>
              <a:endParaRPr lang="en-US" sz="2400">
                <a:latin typeface="Cambria" panose="02040503050406030204" pitchFamily="18" charset="0"/>
              </a:endParaRPr>
            </a:p>
          </p:txBody>
        </p:sp>
        <p:sp>
          <p:nvSpPr>
            <p:cNvPr id="19" name="Text Box 43">
              <a:extLst>
                <a:ext uri="{FF2B5EF4-FFF2-40B4-BE49-F238E27FC236}">
                  <a16:creationId xmlns:a16="http://schemas.microsoft.com/office/drawing/2014/main" id="{51FC624A-8C3B-3C63-CD85-65CA07C1EE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7608" y="718802"/>
              <a:ext cx="39052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600" b="0" i="1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600" b="0" i="1" baseline="-25000"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endParaRPr lang="en-US" sz="1600" b="0" i="1" baseline="-2500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endParaRPr>
            </a:p>
          </p:txBody>
        </p:sp>
        <p:sp>
          <p:nvSpPr>
            <p:cNvPr id="20" name="Text Box 44">
              <a:extLst>
                <a:ext uri="{FF2B5EF4-FFF2-40B4-BE49-F238E27FC236}">
                  <a16:creationId xmlns:a16="http://schemas.microsoft.com/office/drawing/2014/main" id="{1FD6381D-15F8-E592-57CD-7987F9910B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76008" y="1202990"/>
              <a:ext cx="49212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600" b="0" i="1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1600" b="0" baseline="-250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600" b="0" i="1" baseline="-25000"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endParaRPr lang="en-US" sz="1600" b="0" i="1" baseline="-2500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endParaRPr>
            </a:p>
          </p:txBody>
        </p:sp>
        <p:sp>
          <p:nvSpPr>
            <p:cNvPr id="21" name="Line 45">
              <a:extLst>
                <a:ext uri="{FF2B5EF4-FFF2-40B4-BE49-F238E27FC236}">
                  <a16:creationId xmlns:a16="http://schemas.microsoft.com/office/drawing/2014/main" id="{0D794B80-38F0-487B-9904-E646BA9C6C5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7967389" y="932321"/>
              <a:ext cx="1952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med"/>
            </a:ln>
            <a:effectLst/>
          </p:spPr>
          <p:txBody>
            <a:bodyPr/>
            <a:lstStyle/>
            <a:p>
              <a:endParaRPr lang="en-US" sz="2400">
                <a:latin typeface="Cambria" panose="02040503050406030204" pitchFamily="18" charset="0"/>
              </a:endParaRPr>
            </a:p>
          </p:txBody>
        </p:sp>
        <p:sp>
          <p:nvSpPr>
            <p:cNvPr id="28" name="Line 46">
              <a:extLst>
                <a:ext uri="{FF2B5EF4-FFF2-40B4-BE49-F238E27FC236}">
                  <a16:creationId xmlns:a16="http://schemas.microsoft.com/office/drawing/2014/main" id="{43061F9A-24FE-FC7F-1217-D83D7F39ACB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7683226" y="933909"/>
              <a:ext cx="1952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med"/>
            </a:ln>
            <a:effectLst/>
          </p:spPr>
          <p:txBody>
            <a:bodyPr/>
            <a:lstStyle/>
            <a:p>
              <a:endParaRPr lang="en-US" sz="2400">
                <a:latin typeface="Cambria" panose="02040503050406030204" pitchFamily="18" charset="0"/>
              </a:endParaRPr>
            </a:p>
          </p:txBody>
        </p:sp>
        <p:sp>
          <p:nvSpPr>
            <p:cNvPr id="41" name="Line 47">
              <a:extLst>
                <a:ext uri="{FF2B5EF4-FFF2-40B4-BE49-F238E27FC236}">
                  <a16:creationId xmlns:a16="http://schemas.microsoft.com/office/drawing/2014/main" id="{D9D6DCF7-5318-9EC6-6430-43533312BDC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7824514" y="1383171"/>
              <a:ext cx="1952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med"/>
            </a:ln>
            <a:effectLst/>
          </p:spPr>
          <p:txBody>
            <a:bodyPr/>
            <a:lstStyle/>
            <a:p>
              <a:endParaRPr lang="en-US" sz="2400">
                <a:latin typeface="Cambria" panose="02040503050406030204" pitchFamily="18" charset="0"/>
              </a:endParaRPr>
            </a:p>
          </p:txBody>
        </p:sp>
        <p:sp>
          <p:nvSpPr>
            <p:cNvPr id="52" name="Line 48">
              <a:extLst>
                <a:ext uri="{FF2B5EF4-FFF2-40B4-BE49-F238E27FC236}">
                  <a16:creationId xmlns:a16="http://schemas.microsoft.com/office/drawing/2014/main" id="{06B5B782-B328-5F65-D63E-E01B726DBD3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8095977" y="1383171"/>
              <a:ext cx="1952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med"/>
            </a:ln>
            <a:effectLst/>
          </p:spPr>
          <p:txBody>
            <a:bodyPr/>
            <a:lstStyle/>
            <a:p>
              <a:endParaRPr lang="en-US" sz="2400">
                <a:latin typeface="Cambria" panose="02040503050406030204" pitchFamily="18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D024DDB-F4AF-CAEA-DFB9-350E808F0D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8545" y="1728452"/>
              <a:ext cx="137130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400" b="0" dirty="0">
                  <a:latin typeface="Gill Sans Nova" panose="020B0602020104020203" pitchFamily="34" charset="0"/>
                </a:rPr>
                <a:t>HS, </a:t>
              </a:r>
              <a:r>
                <a:rPr lang="en-US" sz="2400" b="0" i="1" dirty="0">
                  <a:latin typeface="Gill Sans Nova" panose="020B0602020104020203" pitchFamily="34" charset="0"/>
                </a:rPr>
                <a:t>S</a:t>
              </a:r>
              <a:r>
                <a:rPr lang="en-US" sz="2400" b="0" dirty="0">
                  <a:latin typeface="Gill Sans Nova" panose="020B0602020104020203" pitchFamily="34" charset="0"/>
                </a:rPr>
                <a:t> = 2</a:t>
              </a:r>
              <a:endParaRPr lang="en-US" sz="2400" b="0" baseline="-25000" dirty="0">
                <a:latin typeface="Gill Sans Nova" panose="020B0602020104020203" pitchFamily="34" charset="0"/>
              </a:endParaRPr>
            </a:p>
          </p:txBody>
        </p:sp>
        <p:sp>
          <p:nvSpPr>
            <p:cNvPr id="60" name="Rectangle 53">
              <a:extLst>
                <a:ext uri="{FF2B5EF4-FFF2-40B4-BE49-F238E27FC236}">
                  <a16:creationId xmlns:a16="http://schemas.microsoft.com/office/drawing/2014/main" id="{AD53031B-FACE-2E29-9633-55F8109B59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3595" y="1728452"/>
              <a:ext cx="13996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400" b="0" dirty="0">
                  <a:latin typeface="Gill Sans Nova" panose="020B0602020104020203" pitchFamily="34" charset="0"/>
                </a:rPr>
                <a:t>LS, </a:t>
              </a:r>
              <a:r>
                <a:rPr lang="en-US" sz="2400" b="0" i="1" dirty="0">
                  <a:latin typeface="Gill Sans Nova" panose="020B0602020104020203" pitchFamily="34" charset="0"/>
                </a:rPr>
                <a:t>S</a:t>
              </a:r>
              <a:r>
                <a:rPr lang="en-US" sz="2400" b="0" dirty="0">
                  <a:latin typeface="Gill Sans Nova" panose="020B0602020104020203" pitchFamily="34" charset="0"/>
                </a:rPr>
                <a:t> = 0</a:t>
              </a:r>
              <a:endParaRPr lang="en-US" sz="2400" b="0" baseline="-25000" dirty="0">
                <a:latin typeface="Gill Sans Nova" panose="020B0602020104020203" pitchFamily="34" charset="0"/>
              </a:endParaRPr>
            </a:p>
          </p:txBody>
        </p:sp>
      </p:grpSp>
      <p:sp>
        <p:nvSpPr>
          <p:cNvPr id="54281" name="Text Box 3">
            <a:extLst>
              <a:ext uri="{FF2B5EF4-FFF2-40B4-BE49-F238E27FC236}">
                <a16:creationId xmlns:a16="http://schemas.microsoft.com/office/drawing/2014/main" id="{F61C6F6C-DB90-11E0-35E9-0113D8ED7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31" y="49010"/>
            <a:ext cx="48226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465138" algn="l"/>
              </a:tabLst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sym typeface="Symbol" pitchFamily="18" charset="2"/>
              </a:rPr>
              <a:t>I. Spin Crossover (SCO)</a:t>
            </a:r>
          </a:p>
        </p:txBody>
      </p:sp>
      <p:sp>
        <p:nvSpPr>
          <p:cNvPr id="54282" name="Text Box 8">
            <a:extLst>
              <a:ext uri="{FF2B5EF4-FFF2-40B4-BE49-F238E27FC236}">
                <a16:creationId xmlns:a16="http://schemas.microsoft.com/office/drawing/2014/main" id="{748631AC-2955-D23C-55DD-D2F751A73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0" y="6252945"/>
            <a:ext cx="81712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63600" indent="-863600" eaLnBrk="1" hangingPunct="1">
              <a:spcBef>
                <a:spcPts val="0"/>
              </a:spcBef>
            </a:pPr>
            <a:r>
              <a:rPr lang="en-US" sz="1600" b="0" dirty="0">
                <a:latin typeface="Gill Sans Nova" panose="020B0602020104020203" pitchFamily="34" charset="0"/>
              </a:rPr>
              <a:t>Hauser, A. </a:t>
            </a:r>
            <a:r>
              <a:rPr lang="en-US" sz="1600" b="0" i="1" dirty="0">
                <a:latin typeface="Gill Sans Nova" panose="020B0602020104020203" pitchFamily="34" charset="0"/>
              </a:rPr>
              <a:t>Top. </a:t>
            </a:r>
            <a:r>
              <a:rPr lang="en-US" sz="1600" b="0" i="1" dirty="0" err="1">
                <a:latin typeface="Gill Sans Nova" panose="020B0602020104020203" pitchFamily="34" charset="0"/>
              </a:rPr>
              <a:t>Curr</a:t>
            </a:r>
            <a:r>
              <a:rPr lang="en-US" sz="1600" b="0" i="1" dirty="0">
                <a:latin typeface="Gill Sans Nova" panose="020B0602020104020203" pitchFamily="34" charset="0"/>
              </a:rPr>
              <a:t>. Chem</a:t>
            </a:r>
            <a:r>
              <a:rPr lang="en-US" sz="1600" b="0" dirty="0">
                <a:latin typeface="Gill Sans Nova" panose="020B0602020104020203" pitchFamily="34" charset="0"/>
              </a:rPr>
              <a:t>. </a:t>
            </a:r>
            <a:r>
              <a:rPr lang="en-US" sz="1600" dirty="0">
                <a:latin typeface="Gill Sans Nova" panose="020B0602020104020203" pitchFamily="34" charset="0"/>
              </a:rPr>
              <a:t>2004</a:t>
            </a:r>
            <a:r>
              <a:rPr lang="en-US" sz="1600" b="0" dirty="0">
                <a:latin typeface="Gill Sans Nova" panose="020B0602020104020203" pitchFamily="34" charset="0"/>
              </a:rPr>
              <a:t>, 233, 49-58</a:t>
            </a:r>
          </a:p>
          <a:p>
            <a:pPr marL="863600" indent="-863600" eaLnBrk="1" hangingPunct="1">
              <a:spcBef>
                <a:spcPts val="0"/>
              </a:spcBef>
            </a:pPr>
            <a:r>
              <a:rPr lang="en-US" sz="1600" b="0" dirty="0">
                <a:latin typeface="Gill Sans Nova" panose="020B0602020104020203" pitchFamily="34" charset="0"/>
              </a:rPr>
              <a:t>Shatruk, M.; Phan, H.; et al. </a:t>
            </a:r>
            <a:r>
              <a:rPr lang="en-US" sz="1600" b="0" i="1" dirty="0" err="1">
                <a:latin typeface="Gill Sans Nova" panose="020B0602020104020203" pitchFamily="34" charset="0"/>
              </a:rPr>
              <a:t>Coord</a:t>
            </a:r>
            <a:r>
              <a:rPr lang="en-US" sz="1600" b="0" i="1" dirty="0">
                <a:latin typeface="Gill Sans Nova" panose="020B0602020104020203" pitchFamily="34" charset="0"/>
              </a:rPr>
              <a:t>. Chem. Rev.</a:t>
            </a:r>
            <a:r>
              <a:rPr lang="en-US" sz="1600" b="0" dirty="0">
                <a:latin typeface="Gill Sans Nova" panose="020B0602020104020203" pitchFamily="34" charset="0"/>
              </a:rPr>
              <a:t> </a:t>
            </a:r>
            <a:r>
              <a:rPr lang="en-US" sz="1600" dirty="0">
                <a:latin typeface="Gill Sans Nova" panose="020B0602020104020203" pitchFamily="34" charset="0"/>
              </a:rPr>
              <a:t>2015</a:t>
            </a:r>
            <a:r>
              <a:rPr lang="en-US" sz="1600" b="0" dirty="0">
                <a:latin typeface="Gill Sans Nova" panose="020B0602020104020203" pitchFamily="34" charset="0"/>
              </a:rPr>
              <a:t>, </a:t>
            </a:r>
            <a:r>
              <a:rPr lang="en-US" sz="1600" b="0" i="1" dirty="0">
                <a:latin typeface="Gill Sans Nova" panose="020B0602020104020203" pitchFamily="34" charset="0"/>
              </a:rPr>
              <a:t>289-290</a:t>
            </a:r>
            <a:r>
              <a:rPr lang="en-US" sz="1600" b="0" dirty="0">
                <a:latin typeface="Gill Sans Nova" panose="020B0602020104020203" pitchFamily="34" charset="0"/>
              </a:rPr>
              <a:t>, 62-73</a:t>
            </a:r>
          </a:p>
        </p:txBody>
      </p:sp>
      <p:sp>
        <p:nvSpPr>
          <p:cNvPr id="54283" name="Rectangle 55">
            <a:extLst>
              <a:ext uri="{FF2B5EF4-FFF2-40B4-BE49-F238E27FC236}">
                <a16:creationId xmlns:a16="http://schemas.microsoft.com/office/drawing/2014/main" id="{0FB5C6F9-2172-152A-46C4-0A5787895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158" y="4524238"/>
            <a:ext cx="445072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200" dirty="0">
                <a:solidFill>
                  <a:srgbClr val="FF0000"/>
                </a:solidFill>
                <a:latin typeface="Gill Sans Nova" panose="020B0602020104020203" pitchFamily="34" charset="0"/>
              </a:rPr>
              <a:t>Can we leverage the structural and optical changes that accompany SCO to create multifunctional materials?</a:t>
            </a:r>
            <a:endParaRPr lang="en-US" sz="2200" dirty="0">
              <a:solidFill>
                <a:srgbClr val="FF0000"/>
              </a:solidFill>
              <a:latin typeface="Gill Sans Nova" panose="020B0602020104020203" pitchFamily="34" charset="0"/>
              <a:cs typeface="Times New Roman" pitchFamily="18" charset="0"/>
            </a:endParaRPr>
          </a:p>
        </p:txBody>
      </p:sp>
      <p:sp>
        <p:nvSpPr>
          <p:cNvPr id="54284" name="Rectangle 55">
            <a:extLst>
              <a:ext uri="{FF2B5EF4-FFF2-40B4-BE49-F238E27FC236}">
                <a16:creationId xmlns:a16="http://schemas.microsoft.com/office/drawing/2014/main" id="{26F4100F-2C01-B22D-A3A4-814591813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31" y="2683186"/>
            <a:ext cx="4499701" cy="1677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087438" indent="-1087438">
              <a:spcBef>
                <a:spcPct val="20000"/>
              </a:spcBef>
            </a:pPr>
            <a:r>
              <a:rPr lang="en-US" sz="2200" b="0" dirty="0">
                <a:latin typeface="Gill Sans Nova" panose="020B0602020104020203" pitchFamily="34" charset="0"/>
              </a:rPr>
              <a:t>Dramatic changes in:</a:t>
            </a:r>
          </a:p>
          <a:p>
            <a:pPr marL="1087438" indent="-1087438">
              <a:spcBef>
                <a:spcPts val="600"/>
              </a:spcBef>
            </a:pPr>
            <a:r>
              <a:rPr lang="en-US" sz="2200" b="0" dirty="0">
                <a:latin typeface="Gill Sans Nova" panose="020B0602020104020203" pitchFamily="34" charset="0"/>
              </a:rPr>
              <a:t>   - magnetic moment</a:t>
            </a:r>
          </a:p>
          <a:p>
            <a:pPr marL="1087438" indent="-1087438">
              <a:spcBef>
                <a:spcPts val="600"/>
              </a:spcBef>
            </a:pPr>
            <a:r>
              <a:rPr lang="en-US" sz="2200" dirty="0">
                <a:latin typeface="Gill Sans Nova" panose="020B0602020104020203" pitchFamily="34" charset="0"/>
              </a:rPr>
              <a:t>   - M-L bond lengths</a:t>
            </a:r>
            <a:endParaRPr lang="en-US" sz="2200" dirty="0">
              <a:latin typeface="Gill Sans Nova" panose="020B0602020104020203" pitchFamily="34" charset="0"/>
              <a:cs typeface="Times New Roman" pitchFamily="18" charset="0"/>
            </a:endParaRPr>
          </a:p>
          <a:p>
            <a:pPr marL="1087438" indent="-1087438">
              <a:spcBef>
                <a:spcPts val="600"/>
              </a:spcBef>
            </a:pPr>
            <a:r>
              <a:rPr lang="en-US" sz="2200" dirty="0">
                <a:latin typeface="Gill Sans Nova" panose="020B0602020104020203" pitchFamily="34" charset="0"/>
                <a:cs typeface="Times New Roman" pitchFamily="18" charset="0"/>
              </a:rPr>
              <a:t>   - absorption spectrum (color)</a:t>
            </a:r>
          </a:p>
        </p:txBody>
      </p:sp>
      <p:sp>
        <p:nvSpPr>
          <p:cNvPr id="54285" name="Rectangle 7">
            <a:extLst>
              <a:ext uri="{FF2B5EF4-FFF2-40B4-BE49-F238E27FC236}">
                <a16:creationId xmlns:a16="http://schemas.microsoft.com/office/drawing/2014/main" id="{5D933310-5D4A-8AB8-919D-4B125AA8E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31" y="653548"/>
            <a:ext cx="4405452" cy="1778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087438" indent="-1087438">
              <a:spcBef>
                <a:spcPct val="20000"/>
              </a:spcBef>
            </a:pPr>
            <a:r>
              <a:rPr lang="en-US" sz="2200" b="0" dirty="0">
                <a:latin typeface="Gill Sans Nova" panose="020B0602020104020203" pitchFamily="34" charset="0"/>
              </a:rPr>
              <a:t>Entropy driven transition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200" b="0" dirty="0">
                <a:latin typeface="Gill Sans Nova" panose="020B0602020104020203" pitchFamily="34" charset="0"/>
              </a:rPr>
              <a:t>Observed for d</a:t>
            </a:r>
            <a:r>
              <a:rPr lang="en-US" sz="2200" b="0" baseline="30000" dirty="0">
                <a:latin typeface="Gill Sans Nova" panose="020B0602020104020203" pitchFamily="34" charset="0"/>
              </a:rPr>
              <a:t>4</a:t>
            </a:r>
            <a:r>
              <a:rPr lang="en-US" sz="2200" b="0" dirty="0">
                <a:latin typeface="Gill Sans Nova" panose="020B0602020104020203" pitchFamily="34" charset="0"/>
              </a:rPr>
              <a:t>, d</a:t>
            </a:r>
            <a:r>
              <a:rPr lang="en-US" sz="2200" b="0" baseline="30000" dirty="0">
                <a:latin typeface="Gill Sans Nova" panose="020B0602020104020203" pitchFamily="34" charset="0"/>
              </a:rPr>
              <a:t>5</a:t>
            </a:r>
            <a:r>
              <a:rPr lang="en-US" sz="2200" b="0" dirty="0">
                <a:latin typeface="Gill Sans Nova" panose="020B0602020104020203" pitchFamily="34" charset="0"/>
              </a:rPr>
              <a:t>, d</a:t>
            </a:r>
            <a:r>
              <a:rPr lang="en-US" sz="2200" b="0" baseline="30000" dirty="0">
                <a:latin typeface="Gill Sans Nova" panose="020B0602020104020203" pitchFamily="34" charset="0"/>
              </a:rPr>
              <a:t>6</a:t>
            </a:r>
            <a:r>
              <a:rPr lang="en-US" sz="2200" b="0" dirty="0">
                <a:latin typeface="Gill Sans Nova" panose="020B0602020104020203" pitchFamily="34" charset="0"/>
              </a:rPr>
              <a:t>, d</a:t>
            </a:r>
            <a:r>
              <a:rPr lang="en-US" sz="2200" b="0" baseline="30000" dirty="0">
                <a:latin typeface="Gill Sans Nova" panose="020B0602020104020203" pitchFamily="34" charset="0"/>
              </a:rPr>
              <a:t>7</a:t>
            </a:r>
            <a:r>
              <a:rPr lang="en-US" sz="2200" b="0" dirty="0">
                <a:latin typeface="Gill Sans Nova" panose="020B0602020104020203" pitchFamily="34" charset="0"/>
              </a:rPr>
              <a:t> ions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b="0" dirty="0">
                <a:latin typeface="Gill Sans Nova" panose="020B0602020104020203" pitchFamily="34" charset="0"/>
              </a:rPr>
              <a:t>Triggered by changes in temperature, pressure, or photoexcitation</a:t>
            </a:r>
          </a:p>
        </p:txBody>
      </p:sp>
    </p:spTree>
    <p:extLst>
      <p:ext uri="{BB962C8B-B14F-4D97-AF65-F5344CB8AC3E}">
        <p14:creationId xmlns:p14="http://schemas.microsoft.com/office/powerpoint/2010/main" val="2683132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ext Box 2"/>
          <p:cNvSpPr txBox="1">
            <a:spLocks noChangeArrowheads="1"/>
          </p:cNvSpPr>
          <p:nvPr/>
        </p:nvSpPr>
        <p:spPr bwMode="auto">
          <a:xfrm>
            <a:off x="63500" y="47008"/>
            <a:ext cx="80692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tabLst>
                <a:tab pos="465138" algn="l"/>
              </a:tabLst>
              <a:defRPr/>
            </a:pP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Nova" panose="020B0602020104020203" pitchFamily="34" charset="0"/>
                <a:sym typeface="Symbol" pitchFamily="18" charset="2"/>
              </a:rPr>
              <a:t>Example of Fe(II) SCO Complex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07973" y="701473"/>
            <a:ext cx="4290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SCO with hysteresis (</a:t>
            </a:r>
            <a:r>
              <a:rPr lang="en-US" b="0" dirty="0">
                <a:solidFill>
                  <a:schemeClr val="tx2"/>
                </a:solidFill>
                <a:latin typeface="Gill Sans Nova" panose="020B0602020104020203" pitchFamily="34" charset="0"/>
                <a:sym typeface="Symbol"/>
              </a:rPr>
              <a:t></a:t>
            </a:r>
            <a:r>
              <a:rPr lang="en-US" b="0" dirty="0">
                <a:solidFill>
                  <a:schemeClr val="tx2"/>
                </a:solidFill>
                <a:latin typeface="Gill Sans Nova" panose="020B0602020104020203" pitchFamily="34" charset="0"/>
                <a:sym typeface="Symbol" pitchFamily="18" charset="2"/>
              </a:rPr>
              <a:t>T ~ 7 K)</a:t>
            </a:r>
            <a:endParaRPr lang="en-US" dirty="0">
              <a:latin typeface="Gill Sans Nova" panose="020B0602020104020203" pitchFamily="34" charset="0"/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326134"/>
              </p:ext>
            </p:extLst>
          </p:nvPr>
        </p:nvGraphicFramePr>
        <p:xfrm>
          <a:off x="5288506" y="4855307"/>
          <a:ext cx="2529904" cy="1209822"/>
        </p:xfrm>
        <a:graphic>
          <a:graphicData uri="http://schemas.openxmlformats.org/drawingml/2006/table">
            <a:tbl>
              <a:tblPr firstRow="1" bandRow="1"/>
              <a:tblGrid>
                <a:gridCol w="1258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1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2425">
                <a:tc grid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b="0" dirty="0"/>
                        <a:t>d(Fe-N)</a:t>
                      </a:r>
                      <a:r>
                        <a:rPr lang="en-US" sz="2000" b="0" baseline="-25000" dirty="0" err="1"/>
                        <a:t>av</a:t>
                      </a:r>
                      <a:r>
                        <a:rPr lang="en-US" sz="2000" b="0" dirty="0"/>
                        <a:t>, Å</a:t>
                      </a:r>
                    </a:p>
                  </a:txBody>
                  <a:tcPr marL="93386" marR="93386" marT="49237" marB="492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4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b="0" dirty="0">
                          <a:solidFill>
                            <a:srgbClr val="C00000"/>
                          </a:solidFill>
                        </a:rPr>
                        <a:t> 123 K (LS)</a:t>
                      </a:r>
                    </a:p>
                  </a:txBody>
                  <a:tcPr marL="93386" marR="93386" marT="49237" marB="49237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b="0" dirty="0">
                          <a:solidFill>
                            <a:srgbClr val="C00000"/>
                          </a:solidFill>
                        </a:rPr>
                        <a:t>210 K (HS)</a:t>
                      </a:r>
                    </a:p>
                  </a:txBody>
                  <a:tcPr marL="93386" marR="93386" marT="49237" marB="492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4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b="0" dirty="0"/>
                        <a:t>2.002(4)</a:t>
                      </a:r>
                    </a:p>
                  </a:txBody>
                  <a:tcPr marL="93386" marR="93386" marT="49237" marB="492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b="0" dirty="0"/>
                        <a:t>2.184(4)</a:t>
                      </a:r>
                    </a:p>
                  </a:txBody>
                  <a:tcPr marL="93386" marR="93386" marT="49237" marB="492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367543" y="3483941"/>
            <a:ext cx="3871355" cy="2576478"/>
            <a:chOff x="350323" y="3722914"/>
            <a:chExt cx="3871355" cy="2576478"/>
          </a:xfrm>
        </p:grpSpPr>
        <p:pic>
          <p:nvPicPr>
            <p:cNvPr id="47" name="Picture 2" descr="C:\Users\Hoa Tam\Desktop\FIMS\ladder3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1746" t="15327" r="54438" b="37768"/>
            <a:stretch/>
          </p:blipFill>
          <p:spPr bwMode="auto">
            <a:xfrm rot="16200000">
              <a:off x="1019119" y="3220371"/>
              <a:ext cx="2410225" cy="3747818"/>
            </a:xfrm>
            <a:prstGeom prst="rect">
              <a:avLst/>
            </a:prstGeom>
            <a:noFill/>
          </p:spPr>
        </p:pic>
        <p:sp>
          <p:nvSpPr>
            <p:cNvPr id="2" name="Rectangle 1"/>
            <p:cNvSpPr/>
            <p:nvPr/>
          </p:nvSpPr>
          <p:spPr bwMode="auto">
            <a:xfrm>
              <a:off x="2637530" y="3722914"/>
              <a:ext cx="1584148" cy="101792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Garamond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E36D9AA-6C85-BAF6-8A8B-0E551E9B2BDB}"/>
              </a:ext>
            </a:extLst>
          </p:cNvPr>
          <p:cNvGrpSpPr/>
          <p:nvPr/>
        </p:nvGrpSpPr>
        <p:grpSpPr>
          <a:xfrm>
            <a:off x="416310" y="836467"/>
            <a:ext cx="3379077" cy="2372106"/>
            <a:chOff x="416310" y="836467"/>
            <a:chExt cx="3379077" cy="2372106"/>
          </a:xfrm>
        </p:grpSpPr>
        <p:sp>
          <p:nvSpPr>
            <p:cNvPr id="40" name="TextBox 39"/>
            <p:cNvSpPr txBox="1"/>
            <p:nvPr/>
          </p:nvSpPr>
          <p:spPr>
            <a:xfrm>
              <a:off x="2637530" y="2686990"/>
              <a:ext cx="11578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rPr>
                <a:t>(ClO</a:t>
              </a:r>
              <a:r>
                <a:rPr lang="en-US" sz="1600" b="0" baseline="-25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rPr>
                <a:t>4</a:t>
              </a:r>
              <a:r>
                <a:rPr lang="en-US" sz="1600" b="0" baseline="30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rPr>
                <a:t>–</a:t>
              </a:r>
              <a:r>
                <a:rPr lang="en-US" sz="16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rPr>
                <a:t>)</a:t>
              </a:r>
              <a:r>
                <a:rPr lang="en-US" sz="1600" b="0" baseline="-25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rPr>
                <a:t>2</a:t>
              </a:r>
              <a:endParaRPr lang="en-US" sz="16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97F656ED-C00F-2DB2-D5E1-13AD20586BA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3783175"/>
                </p:ext>
              </p:extLst>
            </p:nvPr>
          </p:nvGraphicFramePr>
          <p:xfrm>
            <a:off x="416310" y="836467"/>
            <a:ext cx="3379077" cy="23721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3" imgW="4120591" imgH="2890723" progId="ChemDraw.Document.6.0">
                    <p:embed/>
                  </p:oleObj>
                </mc:Choice>
                <mc:Fallback>
                  <p:oleObj name="CS ChemDraw Drawing" r:id="rId3" imgW="4120591" imgH="2890723" progId="ChemDraw.Document.6.0">
                    <p:embed/>
                    <p:pic>
                      <p:nvPicPr>
                        <p:cNvPr id="7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6310" y="836467"/>
                          <a:ext cx="3379077" cy="23721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1FDEBB6-E14B-56DD-38D1-C90F99F58121}"/>
              </a:ext>
            </a:extLst>
          </p:cNvPr>
          <p:cNvGrpSpPr/>
          <p:nvPr/>
        </p:nvGrpSpPr>
        <p:grpSpPr>
          <a:xfrm>
            <a:off x="4238898" y="1226855"/>
            <a:ext cx="4245730" cy="3223225"/>
            <a:chOff x="4415666" y="764719"/>
            <a:chExt cx="4366384" cy="3045281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E126510A-BCA9-B42F-CBDF-4E9244E252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2972" t="32418" r="20132" b="9341"/>
            <a:stretch>
              <a:fillRect/>
            </a:stretch>
          </p:blipFill>
          <p:spPr bwMode="auto">
            <a:xfrm>
              <a:off x="4415666" y="764719"/>
              <a:ext cx="4366384" cy="3045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490903-528B-5E8B-4DEC-A459ED4AB244}"/>
                </a:ext>
              </a:extLst>
            </p:cNvPr>
            <p:cNvSpPr txBox="1"/>
            <p:nvPr/>
          </p:nvSpPr>
          <p:spPr>
            <a:xfrm>
              <a:off x="6598858" y="1875133"/>
              <a:ext cx="1996555" cy="8580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0" dirty="0">
                  <a:solidFill>
                    <a:schemeClr val="tx2"/>
                  </a:solidFill>
                  <a:latin typeface="Cambria" panose="02040503050406030204" pitchFamily="18" charset="0"/>
                  <a:sym typeface="Symbol" pitchFamily="18" charset="2"/>
                </a:rPr>
                <a:t>T</a:t>
              </a:r>
              <a:r>
                <a:rPr lang="en-US" b="0" baseline="-25000" dirty="0">
                  <a:solidFill>
                    <a:schemeClr val="tx2"/>
                  </a:solidFill>
                  <a:latin typeface="Cambria" panose="02040503050406030204" pitchFamily="18" charset="0"/>
                  <a:sym typeface="Symbol" pitchFamily="18" charset="2"/>
                </a:rPr>
                <a:t>1/2</a:t>
              </a:r>
              <a:r>
                <a:rPr lang="en-US" b="0" dirty="0">
                  <a:solidFill>
                    <a:schemeClr val="tx2"/>
                  </a:solidFill>
                  <a:latin typeface="Cambria" panose="02040503050406030204" pitchFamily="18" charset="0"/>
                  <a:sym typeface="Symbol"/>
                </a:rPr>
                <a:t> = 196 K</a:t>
              </a:r>
            </a:p>
            <a:p>
              <a:pPr algn="ctr">
                <a:spcBef>
                  <a:spcPts val="600"/>
                </a:spcBef>
              </a:pPr>
              <a:r>
                <a:rPr lang="en-US" b="0" dirty="0">
                  <a:solidFill>
                    <a:schemeClr val="tx2"/>
                  </a:solidFill>
                  <a:latin typeface="Cambria" panose="02040503050406030204" pitchFamily="18" charset="0"/>
                  <a:sym typeface="Symbol" pitchFamily="18" charset="2"/>
                </a:rPr>
                <a:t>T</a:t>
              </a:r>
              <a:r>
                <a:rPr lang="en-US" b="0" baseline="-25000" dirty="0">
                  <a:solidFill>
                    <a:schemeClr val="tx2"/>
                  </a:solidFill>
                  <a:latin typeface="Cambria" panose="02040503050406030204" pitchFamily="18" charset="0"/>
                  <a:sym typeface="Symbol" pitchFamily="18" charset="2"/>
                </a:rPr>
                <a:t>1/2</a:t>
              </a:r>
              <a:r>
                <a:rPr lang="en-US" b="0" dirty="0">
                  <a:solidFill>
                    <a:schemeClr val="tx2"/>
                  </a:solidFill>
                  <a:latin typeface="Cambria" panose="02040503050406030204" pitchFamily="18" charset="0"/>
                  <a:sym typeface="Symbol"/>
                </a:rPr>
                <a:t> = 203 K</a:t>
              </a:r>
              <a:endParaRPr lang="en-US" dirty="0">
                <a:latin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78C5B50-1ECC-FDF8-A83A-6DB083B63D4A}"/>
              </a:ext>
            </a:extLst>
          </p:cNvPr>
          <p:cNvSpPr txBox="1"/>
          <p:nvPr/>
        </p:nvSpPr>
        <p:spPr>
          <a:xfrm>
            <a:off x="5288506" y="3082418"/>
            <a:ext cx="527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LS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138001-595E-657A-BB80-16E641E76287}"/>
              </a:ext>
            </a:extLst>
          </p:cNvPr>
          <p:cNvSpPr txBox="1"/>
          <p:nvPr/>
        </p:nvSpPr>
        <p:spPr>
          <a:xfrm>
            <a:off x="6973799" y="1526045"/>
            <a:ext cx="717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HS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Hoa Tam\Desktop\Project 1\XRD\14_Hoa\HP_II_06_123K\crystal_photos\200.jpg"/>
          <p:cNvPicPr>
            <a:picLocks noChangeAspect="1" noChangeArrowheads="1"/>
          </p:cNvPicPr>
          <p:nvPr/>
        </p:nvPicPr>
        <p:blipFill>
          <a:blip r:embed="rId3" cstate="print"/>
          <a:srcRect l="35000" t="30000" r="31146" b="30000"/>
          <a:stretch>
            <a:fillRect/>
          </a:stretch>
        </p:blipFill>
        <p:spPr bwMode="auto">
          <a:xfrm>
            <a:off x="304800" y="1668780"/>
            <a:ext cx="4953000" cy="43891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" y="3831408"/>
            <a:ext cx="233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>
                <a:solidFill>
                  <a:srgbClr val="FF0000"/>
                </a:solidFill>
                <a:latin typeface="Cambria" panose="02040503050406030204" pitchFamily="18" charset="0"/>
              </a:rPr>
              <a:t>190K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3842240"/>
            <a:ext cx="233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>
                <a:solidFill>
                  <a:srgbClr val="FF0000"/>
                </a:solidFill>
                <a:latin typeface="Cambria" panose="02040503050406030204" pitchFamily="18" charset="0"/>
              </a:rPr>
              <a:t>195K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056" y="3863341"/>
            <a:ext cx="233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>
                <a:solidFill>
                  <a:srgbClr val="FF0000"/>
                </a:solidFill>
                <a:latin typeface="Cambria" panose="02040503050406030204" pitchFamily="18" charset="0"/>
              </a:rPr>
              <a:t>200K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2056" y="3855303"/>
            <a:ext cx="233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>
                <a:solidFill>
                  <a:srgbClr val="FF0000"/>
                </a:solidFill>
                <a:latin typeface="Cambria" panose="02040503050406030204" pitchFamily="18" charset="0"/>
              </a:rPr>
              <a:t>202K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313507" y="1657912"/>
            <a:ext cx="4953000" cy="4389120"/>
            <a:chOff x="5257800" y="2209800"/>
            <a:chExt cx="4953000" cy="4389120"/>
          </a:xfrm>
        </p:grpSpPr>
        <p:pic>
          <p:nvPicPr>
            <p:cNvPr id="10" name="Picture 9" descr="C:\Users\Hoa Tam\Desktop\Project 1\XRD\14_Hoa\HP_II_06_123K\crystal_photos\204.jpg"/>
            <p:cNvPicPr>
              <a:picLocks noChangeAspect="1" noChangeArrowheads="1"/>
            </p:cNvPicPr>
            <p:nvPr/>
          </p:nvPicPr>
          <p:blipFill>
            <a:blip r:embed="rId4" cstate="print"/>
            <a:srcRect l="35000" t="30000" r="31146" b="30000"/>
            <a:stretch>
              <a:fillRect/>
            </a:stretch>
          </p:blipFill>
          <p:spPr bwMode="auto">
            <a:xfrm>
              <a:off x="5257800" y="2209800"/>
              <a:ext cx="4953000" cy="4389120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5257800" y="4332459"/>
              <a:ext cx="152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</a:rPr>
                <a:t>204K</a:t>
              </a:r>
            </a:p>
          </p:txBody>
        </p:sp>
      </p:grpSp>
      <p:pic>
        <p:nvPicPr>
          <p:cNvPr id="12" name="Picture 7" descr="C:\Users\Hoa Tam\Desktop\Project 1\XRD\14_Hoa\HP_II_06_123K\crystal_photos\205.jpg"/>
          <p:cNvPicPr>
            <a:picLocks noChangeAspect="1" noChangeArrowheads="1"/>
          </p:cNvPicPr>
          <p:nvPr/>
        </p:nvPicPr>
        <p:blipFill>
          <a:blip r:embed="rId5" cstate="print"/>
          <a:srcRect l="35000" t="30000" r="31250" b="30000"/>
          <a:stretch>
            <a:fillRect/>
          </a:stretch>
        </p:blipFill>
        <p:spPr bwMode="auto">
          <a:xfrm>
            <a:off x="315685" y="1662243"/>
            <a:ext cx="4937760" cy="438912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12056" y="3857481"/>
            <a:ext cx="233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>
                <a:solidFill>
                  <a:srgbClr val="FF0000"/>
                </a:solidFill>
                <a:latin typeface="Cambria" panose="02040503050406030204" pitchFamily="18" charset="0"/>
              </a:rPr>
              <a:t>205K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2056" y="3842240"/>
            <a:ext cx="233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>
                <a:solidFill>
                  <a:srgbClr val="FF0000"/>
                </a:solidFill>
                <a:latin typeface="Cambria" panose="02040503050406030204" pitchFamily="18" charset="0"/>
              </a:rPr>
              <a:t>210K</a:t>
            </a: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63500" y="41606"/>
            <a:ext cx="5365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tabLst>
                <a:tab pos="465138" algn="l"/>
              </a:tabLst>
              <a:defRPr/>
            </a:pPr>
            <a:r>
              <a:rPr 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Nova" panose="020B0602020104020203" pitchFamily="34" charset="0"/>
                <a:sym typeface="Symbol" pitchFamily="18" charset="2"/>
              </a:rPr>
              <a:t>LS State Bleaching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1166" y="800100"/>
            <a:ext cx="3597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latin typeface="Gill Sans Nova" panose="020B0602020104020203" pitchFamily="34" charset="0"/>
              </a:rPr>
              <a:t>[Fe(tpma)(xbim)](ClO</a:t>
            </a:r>
            <a:r>
              <a:rPr lang="en-US" sz="2400" b="0" baseline="-25000" dirty="0">
                <a:latin typeface="Gill Sans Nova" panose="020B0602020104020203" pitchFamily="34" charset="0"/>
              </a:rPr>
              <a:t>4</a:t>
            </a:r>
            <a:r>
              <a:rPr lang="en-US" sz="2400" b="0" dirty="0">
                <a:latin typeface="Gill Sans Nova" panose="020B0602020104020203" pitchFamily="34" charset="0"/>
              </a:rPr>
              <a:t>)</a:t>
            </a:r>
            <a:r>
              <a:rPr lang="en-US" sz="2400" b="0" baseline="-25000" dirty="0">
                <a:latin typeface="Gill Sans Nova" panose="020B0602020104020203" pitchFamily="34" charset="0"/>
              </a:rPr>
              <a:t>2</a:t>
            </a:r>
            <a:r>
              <a:rPr lang="en-US" sz="2400" b="0" dirty="0">
                <a:latin typeface="Gill Sans Nova" panose="020B0602020104020203" pitchFamily="34" charset="0"/>
              </a:rPr>
              <a:t>     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DCEAEF5F-BF15-24B9-76FA-913F926D3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6005" y="4103736"/>
            <a:ext cx="325319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200" b="0" dirty="0">
                <a:latin typeface="Gill Sans Nova" panose="020B0602020104020203" pitchFamily="34" charset="0"/>
              </a:rPr>
              <a:t>The abrupt change in color due to drastically different optical properties of the HS and LS states</a:t>
            </a:r>
            <a:endParaRPr lang="en-US" sz="2200" dirty="0">
              <a:latin typeface="Gill Sans Nova" panose="020B0602020104020203" pitchFamily="34" charset="0"/>
              <a:cs typeface="Times New Roman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F5C3E6-F7CB-3952-FF50-81A7FFE2049E}"/>
              </a:ext>
            </a:extLst>
          </p:cNvPr>
          <p:cNvGrpSpPr/>
          <p:nvPr/>
        </p:nvGrpSpPr>
        <p:grpSpPr>
          <a:xfrm>
            <a:off x="5523063" y="1056894"/>
            <a:ext cx="3379077" cy="2372106"/>
            <a:chOff x="416310" y="836467"/>
            <a:chExt cx="3379077" cy="237210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621D43F-B183-DD0C-A1E0-19396A920B48}"/>
                </a:ext>
              </a:extLst>
            </p:cNvPr>
            <p:cNvSpPr txBox="1"/>
            <p:nvPr/>
          </p:nvSpPr>
          <p:spPr>
            <a:xfrm>
              <a:off x="2637530" y="2686990"/>
              <a:ext cx="11578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rPr>
                <a:t>(ClO</a:t>
              </a:r>
              <a:r>
                <a:rPr lang="en-US" sz="1600" b="0" baseline="-25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rPr>
                <a:t>4</a:t>
              </a:r>
              <a:r>
                <a:rPr lang="en-US" sz="1600" b="0" baseline="30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rPr>
                <a:t>–</a:t>
              </a:r>
              <a:r>
                <a:rPr lang="en-US" sz="16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rPr>
                <a:t>)</a:t>
              </a:r>
              <a:r>
                <a:rPr lang="en-US" sz="1600" b="0" baseline="-25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rPr>
                <a:t>2</a:t>
              </a:r>
              <a:endParaRPr lang="en-US" sz="16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43ED4CEA-7F6D-9511-D6FD-29A7DCC9449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64879041"/>
                </p:ext>
              </p:extLst>
            </p:nvPr>
          </p:nvGraphicFramePr>
          <p:xfrm>
            <a:off x="416310" y="836467"/>
            <a:ext cx="3379077" cy="23721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6" imgW="4120591" imgH="2890723" progId="ChemDraw.Document.6.0">
                    <p:embed/>
                  </p:oleObj>
                </mc:Choice>
                <mc:Fallback>
                  <p:oleObj name="CS ChemDraw Drawing" r:id="rId6" imgW="4120591" imgH="2890723" progId="ChemDraw.Document.6.0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97F656ED-C00F-2DB2-D5E1-13AD20586BA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6310" y="836467"/>
                          <a:ext cx="3379077" cy="23721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8" grpId="0"/>
      <p:bldP spid="13" grpId="0"/>
      <p:bldP spid="13" grpId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C:\Documents and Settings\Mikha\Desktop\fulltext-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4400" y="2832100"/>
            <a:ext cx="4191000" cy="3301157"/>
          </a:xfrm>
          <a:prstGeom prst="rect">
            <a:avLst/>
          </a:prstGeom>
          <a:noFill/>
        </p:spPr>
      </p:pic>
      <p:sp>
        <p:nvSpPr>
          <p:cNvPr id="12" name="Rounded Rectangle 11"/>
          <p:cNvSpPr/>
          <p:nvPr/>
        </p:nvSpPr>
        <p:spPr>
          <a:xfrm>
            <a:off x="5714999" y="2908300"/>
            <a:ext cx="838200" cy="1143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45399" y="2755900"/>
            <a:ext cx="838200" cy="1143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Cambria" panose="020405030504060302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5913120" y="2374900"/>
            <a:ext cx="1097280" cy="1588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900420" y="1905000"/>
            <a:ext cx="1097280" cy="1588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900420" y="1549400"/>
            <a:ext cx="1097280" cy="1588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87720" y="1206500"/>
            <a:ext cx="1097280" cy="1588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887720" y="838200"/>
            <a:ext cx="1097280" cy="1588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6629399" y="2832100"/>
            <a:ext cx="609600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5400000" flipH="1" flipV="1">
            <a:off x="4229837" y="3220731"/>
            <a:ext cx="4003061" cy="1588"/>
          </a:xfrm>
          <a:prstGeom prst="straightConnector1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 flipH="1" flipV="1">
            <a:off x="4392500" y="3379106"/>
            <a:ext cx="3557812" cy="1588"/>
          </a:xfrm>
          <a:prstGeom prst="straightConnector1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 flipH="1" flipV="1">
            <a:off x="4140200" y="3055258"/>
            <a:ext cx="4343400" cy="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486" t="51099" r="42387" b="26923"/>
          <a:stretch>
            <a:fillRect/>
          </a:stretch>
        </p:blipFill>
        <p:spPr bwMode="auto">
          <a:xfrm rot="1572892">
            <a:off x="5028044" y="3112528"/>
            <a:ext cx="1678076" cy="1766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4392" name="Picture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657" t="33923" r="48243" b="55495"/>
          <a:stretch>
            <a:fillRect/>
          </a:stretch>
        </p:blipFill>
        <p:spPr bwMode="auto">
          <a:xfrm rot="21109777">
            <a:off x="6253727" y="879128"/>
            <a:ext cx="616695" cy="660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657" t="33923" r="48243" b="55495"/>
          <a:stretch>
            <a:fillRect/>
          </a:stretch>
        </p:blipFill>
        <p:spPr bwMode="auto">
          <a:xfrm rot="21109777">
            <a:off x="6520545" y="1604244"/>
            <a:ext cx="512391" cy="79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4394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570" t="24725" r="30087" b="46703"/>
          <a:stretch>
            <a:fillRect/>
          </a:stretch>
        </p:blipFill>
        <p:spPr bwMode="auto">
          <a:xfrm rot="20988310">
            <a:off x="6963008" y="2351497"/>
            <a:ext cx="380952" cy="1794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570" t="24725" r="30087" b="46703"/>
          <a:stretch>
            <a:fillRect/>
          </a:stretch>
        </p:blipFill>
        <p:spPr bwMode="auto">
          <a:xfrm rot="791291">
            <a:off x="6479458" y="2312234"/>
            <a:ext cx="285831" cy="211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7" name="Straight Connector 36"/>
          <p:cNvCxnSpPr/>
          <p:nvPr/>
        </p:nvCxnSpPr>
        <p:spPr>
          <a:xfrm>
            <a:off x="7456169" y="2011362"/>
            <a:ext cx="1097280" cy="1588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232400" y="4495800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8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283200" y="480060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LS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303521" y="2171700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8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278121" y="1714500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8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278121" y="1320800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8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265421" y="1003300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8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953000" y="647700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MLCT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077200" y="3036669"/>
            <a:ext cx="505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8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HS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489176" y="179070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989887" y="5970286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latin typeface="Gill Sans Nova" panose="020B0602020104020203" pitchFamily="34" charset="0"/>
              </a:rPr>
              <a:t>Electronic transitions</a:t>
            </a:r>
          </a:p>
          <a:p>
            <a:pPr algn="ctr"/>
            <a:r>
              <a:rPr lang="en-US" b="0" dirty="0">
                <a:latin typeface="Gill Sans Nova" panose="020B0602020104020203" pitchFamily="34" charset="0"/>
              </a:rPr>
              <a:t>of Fe(II) SCO complexes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181600" y="2667000"/>
            <a:ext cx="522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00FF"/>
                </a:solidFill>
                <a:latin typeface="Cambria" panose="02040503050406030204" pitchFamily="18" charset="0"/>
              </a:rPr>
              <a:t>h</a:t>
            </a:r>
            <a:r>
              <a:rPr lang="en-US" sz="2400" i="1" dirty="0">
                <a:solidFill>
                  <a:srgbClr val="0000FF"/>
                </a:solidFill>
                <a:latin typeface="Cambria" panose="02040503050406030204" pitchFamily="18" charset="0"/>
                <a:sym typeface="Symbol"/>
              </a:rPr>
              <a:t></a:t>
            </a:r>
            <a:endParaRPr lang="en-US" sz="2400" i="1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7498" y="874944"/>
            <a:ext cx="422910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dirty="0">
                <a:latin typeface="Gill Sans Nova" panose="020B0602020104020203" pitchFamily="34" charset="0"/>
              </a:rPr>
              <a:t>Irradiation into characteristic absorption bands of the LS species results in a light-induced population of the HS state</a:t>
            </a:r>
          </a:p>
          <a:p>
            <a:endParaRPr lang="en-US" sz="2200" b="0" dirty="0">
              <a:latin typeface="Gill Sans Nova" panose="020B0602020104020203" pitchFamily="34" charset="0"/>
            </a:endParaRPr>
          </a:p>
          <a:p>
            <a:r>
              <a:rPr lang="en-US" sz="2200" dirty="0">
                <a:solidFill>
                  <a:srgbClr val="FF0000"/>
                </a:solidFill>
                <a:latin typeface="Gill Sans Nova" panose="020B0602020104020203" pitchFamily="34" charset="0"/>
              </a:rPr>
              <a:t>L</a:t>
            </a:r>
            <a:r>
              <a:rPr lang="en-US" sz="2200" dirty="0">
                <a:latin typeface="Gill Sans Nova" panose="020B0602020104020203" pitchFamily="34" charset="0"/>
              </a:rPr>
              <a:t>ight-</a:t>
            </a:r>
            <a:r>
              <a:rPr lang="en-US" sz="2200" dirty="0">
                <a:solidFill>
                  <a:srgbClr val="FF0000"/>
                </a:solidFill>
                <a:latin typeface="Gill Sans Nova" panose="020B0602020104020203" pitchFamily="34" charset="0"/>
              </a:rPr>
              <a:t>I</a:t>
            </a:r>
            <a:r>
              <a:rPr lang="en-US" sz="2200" dirty="0">
                <a:latin typeface="Gill Sans Nova" panose="020B0602020104020203" pitchFamily="34" charset="0"/>
              </a:rPr>
              <a:t>nduced </a:t>
            </a:r>
            <a:r>
              <a:rPr lang="en-US" sz="2200" dirty="0">
                <a:solidFill>
                  <a:srgbClr val="FF0000"/>
                </a:solidFill>
                <a:latin typeface="Gill Sans Nova" panose="020B0602020104020203" pitchFamily="34" charset="0"/>
              </a:rPr>
              <a:t>E</a:t>
            </a:r>
            <a:r>
              <a:rPr lang="en-US" sz="2200" dirty="0">
                <a:latin typeface="Gill Sans Nova" panose="020B0602020104020203" pitchFamily="34" charset="0"/>
              </a:rPr>
              <a:t>xcited                  </a:t>
            </a:r>
            <a:r>
              <a:rPr lang="en-US" sz="2200" dirty="0">
                <a:solidFill>
                  <a:srgbClr val="FF0000"/>
                </a:solidFill>
                <a:latin typeface="Gill Sans Nova" panose="020B0602020104020203" pitchFamily="34" charset="0"/>
              </a:rPr>
              <a:t>S</a:t>
            </a:r>
            <a:r>
              <a:rPr lang="en-US" sz="2200" dirty="0">
                <a:latin typeface="Gill Sans Nova" panose="020B0602020104020203" pitchFamily="34" charset="0"/>
              </a:rPr>
              <a:t>pin-</a:t>
            </a:r>
            <a:r>
              <a:rPr lang="en-US" sz="2200" dirty="0">
                <a:solidFill>
                  <a:srgbClr val="FF0000"/>
                </a:solidFill>
                <a:latin typeface="Gill Sans Nova" panose="020B0602020104020203" pitchFamily="34" charset="0"/>
              </a:rPr>
              <a:t>S</a:t>
            </a:r>
            <a:r>
              <a:rPr lang="en-US" sz="2200" dirty="0">
                <a:latin typeface="Gill Sans Nova" panose="020B0602020104020203" pitchFamily="34" charset="0"/>
              </a:rPr>
              <a:t>tate </a:t>
            </a:r>
            <a:r>
              <a:rPr lang="en-US" sz="2200" dirty="0">
                <a:solidFill>
                  <a:srgbClr val="FF0000"/>
                </a:solidFill>
                <a:latin typeface="Gill Sans Nova" panose="020B0602020104020203" pitchFamily="34" charset="0"/>
              </a:rPr>
              <a:t>T</a:t>
            </a:r>
            <a:r>
              <a:rPr lang="en-US" sz="2200" dirty="0">
                <a:latin typeface="Gill Sans Nova" panose="020B0602020104020203" pitchFamily="34" charset="0"/>
              </a:rPr>
              <a:t>rapping (LIESST)</a:t>
            </a:r>
          </a:p>
          <a:p>
            <a:endParaRPr lang="en-US" sz="2200" b="0" dirty="0">
              <a:latin typeface="Gill Sans Nova" panose="020B0602020104020203" pitchFamily="34" charset="0"/>
            </a:endParaRPr>
          </a:p>
          <a:p>
            <a:r>
              <a:rPr lang="en-US" sz="2200" b="0" dirty="0">
                <a:latin typeface="Gill Sans Nova" panose="020B0602020104020203" pitchFamily="34" charset="0"/>
              </a:rPr>
              <a:t>At sufficiently low temperature, the HS state will be trapped until it can acquire enough energy to undergo thermally activated relaxation to the LS state</a:t>
            </a:r>
          </a:p>
        </p:txBody>
      </p:sp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63500" y="33360"/>
            <a:ext cx="8966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tabLst>
                <a:tab pos="465138" algn="l"/>
              </a:tabLst>
              <a:defRPr/>
            </a:pP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Nova" panose="020B0602020104020203" pitchFamily="34" charset="0"/>
                <a:sym typeface="Symbol" pitchFamily="18" charset="2"/>
              </a:rPr>
              <a:t>Photomagnetism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Nova" panose="020B0602020104020203" pitchFamily="34" charset="0"/>
                <a:sym typeface="Symbol" pitchFamily="18" charset="2"/>
              </a:rPr>
              <a:t> (LIESST)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4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4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Garamond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Garamond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D:\Program Files\Microsoft Office\Templates\Blank Presentation.pot</Template>
  <TotalTime>24440</TotalTime>
  <Words>2081</Words>
  <Application>Microsoft Office PowerPoint</Application>
  <PresentationFormat>On-screen Show (4:3)</PresentationFormat>
  <Paragraphs>358</Paragraphs>
  <Slides>34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AGaramond</vt:lpstr>
      <vt:lpstr>Arial</vt:lpstr>
      <vt:lpstr>Calibri</vt:lpstr>
      <vt:lpstr>Cambria</vt:lpstr>
      <vt:lpstr>Comic Sans MS</vt:lpstr>
      <vt:lpstr>Gill Sans MT</vt:lpstr>
      <vt:lpstr>Gill Sans Nova</vt:lpstr>
      <vt:lpstr>Symbol</vt:lpstr>
      <vt:lpstr>Times New Roman</vt:lpstr>
      <vt:lpstr>Wingdings</vt:lpstr>
      <vt:lpstr>Blank Presentation</vt:lpstr>
      <vt:lpstr>1_Blank Presentation</vt:lpstr>
      <vt:lpstr>CS ChemDraw 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WSE</dc:creator>
  <cp:lastModifiedBy>Michael Shatruk</cp:lastModifiedBy>
  <cp:revision>1422</cp:revision>
  <dcterms:created xsi:type="dcterms:W3CDTF">1999-06-30T21:41:18Z</dcterms:created>
  <dcterms:modified xsi:type="dcterms:W3CDTF">2023-07-11T03:36:59Z</dcterms:modified>
</cp:coreProperties>
</file>